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6"/>
  </p:notesMasterIdLst>
  <p:handoutMasterIdLst>
    <p:handoutMasterId r:id="rId37"/>
  </p:handoutMasterIdLst>
  <p:sldIdLst>
    <p:sldId id="256" r:id="rId2"/>
    <p:sldId id="257" r:id="rId3"/>
    <p:sldId id="258" r:id="rId4"/>
    <p:sldId id="287" r:id="rId5"/>
    <p:sldId id="288" r:id="rId6"/>
    <p:sldId id="259" r:id="rId7"/>
    <p:sldId id="260" r:id="rId8"/>
    <p:sldId id="265" r:id="rId9"/>
    <p:sldId id="261" r:id="rId10"/>
    <p:sldId id="262" r:id="rId11"/>
    <p:sldId id="281" r:id="rId12"/>
    <p:sldId id="266" r:id="rId13"/>
    <p:sldId id="267" r:id="rId14"/>
    <p:sldId id="282" r:id="rId15"/>
    <p:sldId id="283" r:id="rId16"/>
    <p:sldId id="284" r:id="rId17"/>
    <p:sldId id="285" r:id="rId18"/>
    <p:sldId id="286" r:id="rId19"/>
    <p:sldId id="268" r:id="rId20"/>
    <p:sldId id="269" r:id="rId21"/>
    <p:sldId id="271" r:id="rId22"/>
    <p:sldId id="278" r:id="rId23"/>
    <p:sldId id="270" r:id="rId24"/>
    <p:sldId id="312" r:id="rId25"/>
    <p:sldId id="272" r:id="rId26"/>
    <p:sldId id="273" r:id="rId27"/>
    <p:sldId id="274" r:id="rId28"/>
    <p:sldId id="275" r:id="rId29"/>
    <p:sldId id="279" r:id="rId30"/>
    <p:sldId id="280" r:id="rId31"/>
    <p:sldId id="310" r:id="rId32"/>
    <p:sldId id="311" r:id="rId33"/>
    <p:sldId id="276" r:id="rId34"/>
    <p:sldId id="277" r:id="rId35"/>
  </p:sldIdLst>
  <p:sldSz cx="9906000" cy="6858000" type="A4"/>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488" y="120"/>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E85BA3-32EB-40AE-8590-8E7C01FEDC86}"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2A1CCCF8-50A6-4DA9-BF2A-C12A5B109C2A}">
      <dgm:prSet custT="1"/>
      <dgm:spPr>
        <a:solidFill>
          <a:srgbClr val="C00000"/>
        </a:solidFill>
      </dgm:spPr>
      <dgm:t>
        <a:bodyPr/>
        <a:lstStyle/>
        <a:p>
          <a:r>
            <a:rPr lang="en-IN" sz="1300" dirty="0">
              <a:latin typeface="Roboto" panose="02000000000000000000" pitchFamily="2" charset="0"/>
              <a:ea typeface="Roboto" panose="02000000000000000000" pitchFamily="2" charset="0"/>
              <a:cs typeface="Roboto" panose="02000000000000000000" pitchFamily="2" charset="0"/>
            </a:rPr>
            <a:t>Data Collection</a:t>
          </a:r>
        </a:p>
      </dgm:t>
    </dgm:pt>
    <dgm:pt modelId="{93593A14-65DA-43D3-A573-75B472896B2B}" type="parTrans" cxnId="{12EF7C59-49CC-4160-8322-1011D58C4DF2}">
      <dgm:prSet/>
      <dgm:spPr/>
      <dgm:t>
        <a:bodyPr/>
        <a:lstStyle/>
        <a:p>
          <a:endParaRPr lang="en-IN"/>
        </a:p>
      </dgm:t>
    </dgm:pt>
    <dgm:pt modelId="{BC308E5D-C8FD-45D0-AD4C-0A46729D3FA0}" type="sibTrans" cxnId="{12EF7C59-49CC-4160-8322-1011D58C4DF2}">
      <dgm:prSet/>
      <dgm:spPr/>
      <dgm:t>
        <a:bodyPr/>
        <a:lstStyle/>
        <a:p>
          <a:endParaRPr lang="en-IN"/>
        </a:p>
      </dgm:t>
    </dgm:pt>
    <dgm:pt modelId="{8DEBCFD8-6F37-4F1F-97A8-B270E0AFC9CB}">
      <dgm:prSet custT="1"/>
      <dgm:spPr>
        <a:solidFill>
          <a:srgbClr val="C00000"/>
        </a:solidFill>
      </dgm:spPr>
      <dgm:t>
        <a:bodyPr/>
        <a:lstStyle/>
        <a:p>
          <a:r>
            <a:rPr lang="en-IN" sz="1300" dirty="0">
              <a:latin typeface="Roboto" panose="02000000000000000000" pitchFamily="2" charset="0"/>
              <a:ea typeface="Roboto" panose="02000000000000000000" pitchFamily="2" charset="0"/>
              <a:cs typeface="Roboto" panose="02000000000000000000" pitchFamily="2" charset="0"/>
            </a:rPr>
            <a:t>Data Preprocessing </a:t>
          </a:r>
        </a:p>
      </dgm:t>
    </dgm:pt>
    <dgm:pt modelId="{3A34E10F-13F8-4888-9675-08ABFEA6889B}" type="parTrans" cxnId="{1F7FCA08-E5EE-4696-851F-807524CD50BA}">
      <dgm:prSet/>
      <dgm:spPr/>
      <dgm:t>
        <a:bodyPr/>
        <a:lstStyle/>
        <a:p>
          <a:endParaRPr lang="en-IN"/>
        </a:p>
      </dgm:t>
    </dgm:pt>
    <dgm:pt modelId="{2C6E7EB0-0A9F-421B-944A-79FA6B085153}" type="sibTrans" cxnId="{1F7FCA08-E5EE-4696-851F-807524CD50BA}">
      <dgm:prSet/>
      <dgm:spPr/>
      <dgm:t>
        <a:bodyPr/>
        <a:lstStyle/>
        <a:p>
          <a:endParaRPr lang="en-IN"/>
        </a:p>
      </dgm:t>
    </dgm:pt>
    <dgm:pt modelId="{B5B23173-47EE-4038-9371-CEC0E8BDD6BB}">
      <dgm:prSet custT="1"/>
      <dgm:spPr>
        <a:solidFill>
          <a:srgbClr val="C00000"/>
        </a:solidFill>
      </dgm:spPr>
      <dgm:t>
        <a:bodyPr/>
        <a:lstStyle/>
        <a:p>
          <a:r>
            <a:rPr lang="en-IN" sz="1300" dirty="0">
              <a:latin typeface="Roboto" panose="02000000000000000000" pitchFamily="2" charset="0"/>
              <a:ea typeface="Roboto" panose="02000000000000000000" pitchFamily="2" charset="0"/>
              <a:cs typeface="Roboto" panose="02000000000000000000" pitchFamily="2" charset="0"/>
            </a:rPr>
            <a:t>Data Visualization</a:t>
          </a:r>
        </a:p>
      </dgm:t>
    </dgm:pt>
    <dgm:pt modelId="{3C8DFE54-253A-46BF-B3D2-6C7BBC485060}" type="parTrans" cxnId="{1068607E-2D63-4611-8C4C-9C5B6B754029}">
      <dgm:prSet/>
      <dgm:spPr/>
      <dgm:t>
        <a:bodyPr/>
        <a:lstStyle/>
        <a:p>
          <a:endParaRPr lang="en-IN"/>
        </a:p>
      </dgm:t>
    </dgm:pt>
    <dgm:pt modelId="{3D6680F9-0DBA-4AD7-BF11-7B5B405A8007}" type="sibTrans" cxnId="{1068607E-2D63-4611-8C4C-9C5B6B754029}">
      <dgm:prSet/>
      <dgm:spPr/>
      <dgm:t>
        <a:bodyPr/>
        <a:lstStyle/>
        <a:p>
          <a:endParaRPr lang="en-IN"/>
        </a:p>
      </dgm:t>
    </dgm:pt>
    <dgm:pt modelId="{6FB8CB59-AAC3-4685-B1E9-8427654D63BA}">
      <dgm:prSet custT="1"/>
      <dgm:spPr>
        <a:solidFill>
          <a:srgbClr val="C00000"/>
        </a:solidFill>
      </dgm:spPr>
      <dgm:t>
        <a:bodyPr/>
        <a:lstStyle/>
        <a:p>
          <a:r>
            <a:rPr lang="en-IN" sz="1300" dirty="0">
              <a:latin typeface="Roboto" panose="02000000000000000000" pitchFamily="2" charset="0"/>
              <a:ea typeface="Roboto" panose="02000000000000000000" pitchFamily="2" charset="0"/>
              <a:cs typeface="Roboto" panose="02000000000000000000" pitchFamily="2" charset="0"/>
            </a:rPr>
            <a:t>Feature Selection</a:t>
          </a:r>
        </a:p>
      </dgm:t>
    </dgm:pt>
    <dgm:pt modelId="{9967328D-A17B-4695-8C01-CF9116DB89C9}" type="parTrans" cxnId="{711B35B7-F063-43C3-96DC-F7E8BB94B3CE}">
      <dgm:prSet/>
      <dgm:spPr/>
      <dgm:t>
        <a:bodyPr/>
        <a:lstStyle/>
        <a:p>
          <a:endParaRPr lang="en-IN"/>
        </a:p>
      </dgm:t>
    </dgm:pt>
    <dgm:pt modelId="{929578FB-1763-4C4B-A04D-EF37C97DBFBA}" type="sibTrans" cxnId="{711B35B7-F063-43C3-96DC-F7E8BB94B3CE}">
      <dgm:prSet/>
      <dgm:spPr/>
      <dgm:t>
        <a:bodyPr/>
        <a:lstStyle/>
        <a:p>
          <a:endParaRPr lang="en-IN"/>
        </a:p>
      </dgm:t>
    </dgm:pt>
    <dgm:pt modelId="{E8BBC71A-08A8-4968-8DE3-6E53205AFD97}">
      <dgm:prSet custT="1"/>
      <dgm:spPr>
        <a:solidFill>
          <a:srgbClr val="C00000"/>
        </a:solidFill>
      </dgm:spPr>
      <dgm:t>
        <a:bodyPr/>
        <a:lstStyle/>
        <a:p>
          <a:r>
            <a:rPr lang="en-IN" sz="1300" dirty="0">
              <a:latin typeface="Roboto" panose="02000000000000000000" pitchFamily="2" charset="0"/>
              <a:ea typeface="Roboto" panose="02000000000000000000" pitchFamily="2" charset="0"/>
              <a:cs typeface="Roboto" panose="02000000000000000000" pitchFamily="2" charset="0"/>
            </a:rPr>
            <a:t>Feature Scaling</a:t>
          </a:r>
        </a:p>
      </dgm:t>
    </dgm:pt>
    <dgm:pt modelId="{6754995A-1280-4142-B383-5A98795E3855}" type="parTrans" cxnId="{5CE971EB-8035-4830-9CC9-8FBA78116E13}">
      <dgm:prSet/>
      <dgm:spPr/>
      <dgm:t>
        <a:bodyPr/>
        <a:lstStyle/>
        <a:p>
          <a:endParaRPr lang="en-IN"/>
        </a:p>
      </dgm:t>
    </dgm:pt>
    <dgm:pt modelId="{3ED24D8B-1425-4E7E-946B-6B54349E3D14}" type="sibTrans" cxnId="{5CE971EB-8035-4830-9CC9-8FBA78116E13}">
      <dgm:prSet/>
      <dgm:spPr/>
      <dgm:t>
        <a:bodyPr/>
        <a:lstStyle/>
        <a:p>
          <a:endParaRPr lang="en-IN"/>
        </a:p>
      </dgm:t>
    </dgm:pt>
    <dgm:pt modelId="{1A8F04EF-81F6-454E-9F8C-BFE48AECA261}">
      <dgm:prSet custT="1"/>
      <dgm:spPr>
        <a:solidFill>
          <a:srgbClr val="C00000"/>
        </a:solidFill>
      </dgm:spPr>
      <dgm:t>
        <a:bodyPr/>
        <a:lstStyle/>
        <a:p>
          <a:r>
            <a:rPr lang="en-IN" sz="1300" dirty="0">
              <a:latin typeface="Roboto" panose="02000000000000000000" pitchFamily="2" charset="0"/>
              <a:ea typeface="Roboto" panose="02000000000000000000" pitchFamily="2" charset="0"/>
              <a:cs typeface="Roboto" panose="02000000000000000000" pitchFamily="2" charset="0"/>
            </a:rPr>
            <a:t>Model Selection</a:t>
          </a:r>
        </a:p>
      </dgm:t>
    </dgm:pt>
    <dgm:pt modelId="{1C523E90-96B7-460C-B470-18E8AA6F8DD7}" type="parTrans" cxnId="{C09E5262-C058-4DDD-AE1B-E4BFA3228CAD}">
      <dgm:prSet/>
      <dgm:spPr/>
      <dgm:t>
        <a:bodyPr/>
        <a:lstStyle/>
        <a:p>
          <a:endParaRPr lang="en-IN"/>
        </a:p>
      </dgm:t>
    </dgm:pt>
    <dgm:pt modelId="{6202D2DE-B00F-41E6-B138-F5AC0EC8A940}" type="sibTrans" cxnId="{C09E5262-C058-4DDD-AE1B-E4BFA3228CAD}">
      <dgm:prSet/>
      <dgm:spPr/>
      <dgm:t>
        <a:bodyPr/>
        <a:lstStyle/>
        <a:p>
          <a:endParaRPr lang="en-IN"/>
        </a:p>
      </dgm:t>
    </dgm:pt>
    <dgm:pt modelId="{15FE9B97-1146-49E2-AE9A-4976A00F4B99}">
      <dgm:prSet custT="1"/>
      <dgm:spPr>
        <a:solidFill>
          <a:srgbClr val="C00000"/>
        </a:solidFill>
      </dgm:spPr>
      <dgm:t>
        <a:bodyPr/>
        <a:lstStyle/>
        <a:p>
          <a:r>
            <a:rPr lang="en-IN" sz="1300" dirty="0">
              <a:latin typeface="Roboto" panose="02000000000000000000" pitchFamily="2" charset="0"/>
              <a:ea typeface="Roboto" panose="02000000000000000000" pitchFamily="2" charset="0"/>
              <a:cs typeface="Roboto" panose="02000000000000000000" pitchFamily="2" charset="0"/>
            </a:rPr>
            <a:t>Prediction</a:t>
          </a:r>
        </a:p>
      </dgm:t>
    </dgm:pt>
    <dgm:pt modelId="{9B154E73-EA2D-4868-A389-CD94F380F0FF}" type="parTrans" cxnId="{6313AC30-E9E1-48B9-8ED2-50FFC99F9E56}">
      <dgm:prSet/>
      <dgm:spPr/>
      <dgm:t>
        <a:bodyPr/>
        <a:lstStyle/>
        <a:p>
          <a:endParaRPr lang="en-IN"/>
        </a:p>
      </dgm:t>
    </dgm:pt>
    <dgm:pt modelId="{30BAA272-3216-4642-9B85-1F370DDB5BB7}" type="sibTrans" cxnId="{6313AC30-E9E1-48B9-8ED2-50FFC99F9E56}">
      <dgm:prSet/>
      <dgm:spPr/>
      <dgm:t>
        <a:bodyPr/>
        <a:lstStyle/>
        <a:p>
          <a:endParaRPr lang="en-IN"/>
        </a:p>
      </dgm:t>
    </dgm:pt>
    <dgm:pt modelId="{C0AF92DF-9DD1-4A76-9253-BE5EA1C11CEE}" type="pres">
      <dgm:prSet presAssocID="{56E85BA3-32EB-40AE-8590-8E7C01FEDC86}" presName="Name0" presStyleCnt="0">
        <dgm:presLayoutVars>
          <dgm:dir/>
          <dgm:resizeHandles val="exact"/>
        </dgm:presLayoutVars>
      </dgm:prSet>
      <dgm:spPr/>
    </dgm:pt>
    <dgm:pt modelId="{9CA6A397-6DAE-48AA-8A84-E6AB91B74061}" type="pres">
      <dgm:prSet presAssocID="{2A1CCCF8-50A6-4DA9-BF2A-C12A5B109C2A}" presName="node" presStyleLbl="node1" presStyleIdx="0" presStyleCnt="7" custScaleX="147483" custLinFactX="5529" custLinFactNeighborX="100000" custLinFactNeighborY="-44338">
        <dgm:presLayoutVars>
          <dgm:bulletEnabled val="1"/>
        </dgm:presLayoutVars>
      </dgm:prSet>
      <dgm:spPr/>
    </dgm:pt>
    <dgm:pt modelId="{1255BEEC-0D68-4290-869C-0A506051394F}" type="pres">
      <dgm:prSet presAssocID="{BC308E5D-C8FD-45D0-AD4C-0A46729D3FA0}" presName="sibTrans" presStyleLbl="sibTrans2D1" presStyleIdx="0" presStyleCnt="6"/>
      <dgm:spPr/>
    </dgm:pt>
    <dgm:pt modelId="{5315C7CF-69AC-406A-8D02-EE481FCE9E51}" type="pres">
      <dgm:prSet presAssocID="{BC308E5D-C8FD-45D0-AD4C-0A46729D3FA0}" presName="connectorText" presStyleLbl="sibTrans2D1" presStyleIdx="0" presStyleCnt="6"/>
      <dgm:spPr/>
    </dgm:pt>
    <dgm:pt modelId="{ED9A498A-E45A-47AD-9204-BEA40BBBA46F}" type="pres">
      <dgm:prSet presAssocID="{8DEBCFD8-6F37-4F1F-97A8-B270E0AFC9CB}" presName="node" presStyleLbl="node1" presStyleIdx="1" presStyleCnt="7" custScaleX="189605" custLinFactX="47871" custLinFactNeighborX="100000" custLinFactNeighborY="-48769">
        <dgm:presLayoutVars>
          <dgm:bulletEnabled val="1"/>
        </dgm:presLayoutVars>
      </dgm:prSet>
      <dgm:spPr/>
    </dgm:pt>
    <dgm:pt modelId="{DC710938-8670-48E2-9E61-20A1F613A90E}" type="pres">
      <dgm:prSet presAssocID="{2C6E7EB0-0A9F-421B-944A-79FA6B085153}" presName="sibTrans" presStyleLbl="sibTrans2D1" presStyleIdx="1" presStyleCnt="6"/>
      <dgm:spPr/>
    </dgm:pt>
    <dgm:pt modelId="{0E633866-CE81-4587-AC83-B30A00F3DFAE}" type="pres">
      <dgm:prSet presAssocID="{2C6E7EB0-0A9F-421B-944A-79FA6B085153}" presName="connectorText" presStyleLbl="sibTrans2D1" presStyleIdx="1" presStyleCnt="6"/>
      <dgm:spPr/>
    </dgm:pt>
    <dgm:pt modelId="{5C4CC61A-5733-413C-BBAF-D42C170B6089}" type="pres">
      <dgm:prSet presAssocID="{B5B23173-47EE-4038-9371-CEC0E8BDD6BB}" presName="node" presStyleLbl="node1" presStyleIdx="2" presStyleCnt="7" custScaleX="182254" custLinFactX="101599" custLinFactNeighborX="200000" custLinFactNeighborY="-42917">
        <dgm:presLayoutVars>
          <dgm:bulletEnabled val="1"/>
        </dgm:presLayoutVars>
      </dgm:prSet>
      <dgm:spPr/>
    </dgm:pt>
    <dgm:pt modelId="{5BDB16A4-14F4-420D-909C-BBF02ED25C6D}" type="pres">
      <dgm:prSet presAssocID="{3D6680F9-0DBA-4AD7-BF11-7B5B405A8007}" presName="sibTrans" presStyleLbl="sibTrans2D1" presStyleIdx="2" presStyleCnt="6"/>
      <dgm:spPr/>
    </dgm:pt>
    <dgm:pt modelId="{7F725D56-5CDE-4841-8C71-9A4AB9855F92}" type="pres">
      <dgm:prSet presAssocID="{3D6680F9-0DBA-4AD7-BF11-7B5B405A8007}" presName="connectorText" presStyleLbl="sibTrans2D1" presStyleIdx="2" presStyleCnt="6"/>
      <dgm:spPr/>
    </dgm:pt>
    <dgm:pt modelId="{B07A9755-0241-4D74-823E-B2107F7B7F76}" type="pres">
      <dgm:prSet presAssocID="{6FB8CB59-AAC3-4685-B1E9-8427654D63BA}" presName="node" presStyleLbl="node1" presStyleIdx="3" presStyleCnt="7" custScaleX="245369" custLinFactX="100000" custLinFactY="9248" custLinFactNeighborX="151127" custLinFactNeighborY="100000">
        <dgm:presLayoutVars>
          <dgm:bulletEnabled val="1"/>
        </dgm:presLayoutVars>
      </dgm:prSet>
      <dgm:spPr/>
    </dgm:pt>
    <dgm:pt modelId="{C2C384D0-05BE-4E77-A264-360F5D039F6D}" type="pres">
      <dgm:prSet presAssocID="{929578FB-1763-4C4B-A04D-EF37C97DBFBA}" presName="sibTrans" presStyleLbl="sibTrans2D1" presStyleIdx="3" presStyleCnt="6"/>
      <dgm:spPr/>
    </dgm:pt>
    <dgm:pt modelId="{6B58DC46-01D4-458F-9C74-6C29BCFCA4F2}" type="pres">
      <dgm:prSet presAssocID="{929578FB-1763-4C4B-A04D-EF37C97DBFBA}" presName="connectorText" presStyleLbl="sibTrans2D1" presStyleIdx="3" presStyleCnt="6"/>
      <dgm:spPr/>
    </dgm:pt>
    <dgm:pt modelId="{35BD86DB-8C88-4701-BFFD-96EF9B8CDE46}" type="pres">
      <dgm:prSet presAssocID="{E8BBC71A-08A8-4968-8DE3-6E53205AFD97}" presName="node" presStyleLbl="node1" presStyleIdx="4" presStyleCnt="7" custScaleX="150504" custLinFactX="-200000" custLinFactY="100000" custLinFactNeighborX="-276169" custLinFactNeighborY="159129">
        <dgm:presLayoutVars>
          <dgm:bulletEnabled val="1"/>
        </dgm:presLayoutVars>
      </dgm:prSet>
      <dgm:spPr/>
    </dgm:pt>
    <dgm:pt modelId="{4B9373AE-7A6B-4E2B-8319-B245E2E22693}" type="pres">
      <dgm:prSet presAssocID="{3ED24D8B-1425-4E7E-946B-6B54349E3D14}" presName="sibTrans" presStyleLbl="sibTrans2D1" presStyleIdx="4" presStyleCnt="6"/>
      <dgm:spPr/>
    </dgm:pt>
    <dgm:pt modelId="{1AD24348-6E12-4BDD-960E-78F8D8C646F1}" type="pres">
      <dgm:prSet presAssocID="{3ED24D8B-1425-4E7E-946B-6B54349E3D14}" presName="connectorText" presStyleLbl="sibTrans2D1" presStyleIdx="4" presStyleCnt="6"/>
      <dgm:spPr/>
    </dgm:pt>
    <dgm:pt modelId="{D201C207-1DD8-48DB-9342-98E983A82DD3}" type="pres">
      <dgm:prSet presAssocID="{1A8F04EF-81F6-454E-9F8C-BFE48AECA261}" presName="node" presStyleLbl="node1" presStyleIdx="5" presStyleCnt="7" custScaleX="183064" custLinFactX="-567403" custLinFactY="100000" custLinFactNeighborX="-600000" custLinFactNeighborY="161430">
        <dgm:presLayoutVars>
          <dgm:bulletEnabled val="1"/>
        </dgm:presLayoutVars>
      </dgm:prSet>
      <dgm:spPr/>
    </dgm:pt>
    <dgm:pt modelId="{562AD116-277C-426E-AA18-0BEBE2784BC2}" type="pres">
      <dgm:prSet presAssocID="{6202D2DE-B00F-41E6-B138-F5AC0EC8A940}" presName="sibTrans" presStyleLbl="sibTrans2D1" presStyleIdx="5" presStyleCnt="6"/>
      <dgm:spPr/>
    </dgm:pt>
    <dgm:pt modelId="{D2D4393C-ED9A-45B4-8208-2B3B0578FF4A}" type="pres">
      <dgm:prSet presAssocID="{6202D2DE-B00F-41E6-B138-F5AC0EC8A940}" presName="connectorText" presStyleLbl="sibTrans2D1" presStyleIdx="5" presStyleCnt="6"/>
      <dgm:spPr/>
    </dgm:pt>
    <dgm:pt modelId="{F4DE4506-3411-4069-A02B-8F2513A4E4AA}" type="pres">
      <dgm:prSet presAssocID="{15FE9B97-1146-49E2-AE9A-4976A00F4B99}" presName="node" presStyleLbl="node1" presStyleIdx="6" presStyleCnt="7" custScaleX="160491" custLinFactX="-900000" custLinFactY="100000" custLinFactNeighborX="-964797" custLinFactNeighborY="158884">
        <dgm:presLayoutVars>
          <dgm:bulletEnabled val="1"/>
        </dgm:presLayoutVars>
      </dgm:prSet>
      <dgm:spPr/>
    </dgm:pt>
  </dgm:ptLst>
  <dgm:cxnLst>
    <dgm:cxn modelId="{1F7FCA08-E5EE-4696-851F-807524CD50BA}" srcId="{56E85BA3-32EB-40AE-8590-8E7C01FEDC86}" destId="{8DEBCFD8-6F37-4F1F-97A8-B270E0AFC9CB}" srcOrd="1" destOrd="0" parTransId="{3A34E10F-13F8-4888-9675-08ABFEA6889B}" sibTransId="{2C6E7EB0-0A9F-421B-944A-79FA6B085153}"/>
    <dgm:cxn modelId="{7712A70D-C561-4277-AB75-92B833A58AA5}" type="presOf" srcId="{6202D2DE-B00F-41E6-B138-F5AC0EC8A940}" destId="{562AD116-277C-426E-AA18-0BEBE2784BC2}" srcOrd="0" destOrd="0" presId="urn:microsoft.com/office/officeart/2005/8/layout/process1"/>
    <dgm:cxn modelId="{E3847910-6321-424E-9F23-CC5C03AC953A}" type="presOf" srcId="{3D6680F9-0DBA-4AD7-BF11-7B5B405A8007}" destId="{7F725D56-5CDE-4841-8C71-9A4AB9855F92}" srcOrd="1" destOrd="0" presId="urn:microsoft.com/office/officeart/2005/8/layout/process1"/>
    <dgm:cxn modelId="{6313AC30-E9E1-48B9-8ED2-50FFC99F9E56}" srcId="{56E85BA3-32EB-40AE-8590-8E7C01FEDC86}" destId="{15FE9B97-1146-49E2-AE9A-4976A00F4B99}" srcOrd="6" destOrd="0" parTransId="{9B154E73-EA2D-4868-A389-CD94F380F0FF}" sibTransId="{30BAA272-3216-4642-9B85-1F370DDB5BB7}"/>
    <dgm:cxn modelId="{46B6DF30-99DF-4E5B-9E00-643D8FBD0A9D}" type="presOf" srcId="{6202D2DE-B00F-41E6-B138-F5AC0EC8A940}" destId="{D2D4393C-ED9A-45B4-8208-2B3B0578FF4A}" srcOrd="1" destOrd="0" presId="urn:microsoft.com/office/officeart/2005/8/layout/process1"/>
    <dgm:cxn modelId="{4F372637-3E82-40F2-9ED4-8B07E719C84E}" type="presOf" srcId="{2A1CCCF8-50A6-4DA9-BF2A-C12A5B109C2A}" destId="{9CA6A397-6DAE-48AA-8A84-E6AB91B74061}" srcOrd="0" destOrd="0" presId="urn:microsoft.com/office/officeart/2005/8/layout/process1"/>
    <dgm:cxn modelId="{4ADE9B5B-74B7-493A-948F-DD342AD446C1}" type="presOf" srcId="{BC308E5D-C8FD-45D0-AD4C-0A46729D3FA0}" destId="{5315C7CF-69AC-406A-8D02-EE481FCE9E51}" srcOrd="1" destOrd="0" presId="urn:microsoft.com/office/officeart/2005/8/layout/process1"/>
    <dgm:cxn modelId="{C09E5262-C058-4DDD-AE1B-E4BFA3228CAD}" srcId="{56E85BA3-32EB-40AE-8590-8E7C01FEDC86}" destId="{1A8F04EF-81F6-454E-9F8C-BFE48AECA261}" srcOrd="5" destOrd="0" parTransId="{1C523E90-96B7-460C-B470-18E8AA6F8DD7}" sibTransId="{6202D2DE-B00F-41E6-B138-F5AC0EC8A940}"/>
    <dgm:cxn modelId="{ABD8E065-28F0-4EE3-8897-04E4A2D97B32}" type="presOf" srcId="{3D6680F9-0DBA-4AD7-BF11-7B5B405A8007}" destId="{5BDB16A4-14F4-420D-909C-BBF02ED25C6D}" srcOrd="0" destOrd="0" presId="urn:microsoft.com/office/officeart/2005/8/layout/process1"/>
    <dgm:cxn modelId="{49CE984B-CEF3-4FF6-BC7D-912AC6FA864C}" type="presOf" srcId="{3ED24D8B-1425-4E7E-946B-6B54349E3D14}" destId="{1AD24348-6E12-4BDD-960E-78F8D8C646F1}" srcOrd="1" destOrd="0" presId="urn:microsoft.com/office/officeart/2005/8/layout/process1"/>
    <dgm:cxn modelId="{3A511D71-E25B-40EA-8BFC-23BF5CBBDD25}" type="presOf" srcId="{15FE9B97-1146-49E2-AE9A-4976A00F4B99}" destId="{F4DE4506-3411-4069-A02B-8F2513A4E4AA}" srcOrd="0" destOrd="0" presId="urn:microsoft.com/office/officeart/2005/8/layout/process1"/>
    <dgm:cxn modelId="{12EF7C59-49CC-4160-8322-1011D58C4DF2}" srcId="{56E85BA3-32EB-40AE-8590-8E7C01FEDC86}" destId="{2A1CCCF8-50A6-4DA9-BF2A-C12A5B109C2A}" srcOrd="0" destOrd="0" parTransId="{93593A14-65DA-43D3-A573-75B472896B2B}" sibTransId="{BC308E5D-C8FD-45D0-AD4C-0A46729D3FA0}"/>
    <dgm:cxn modelId="{1068607E-2D63-4611-8C4C-9C5B6B754029}" srcId="{56E85BA3-32EB-40AE-8590-8E7C01FEDC86}" destId="{B5B23173-47EE-4038-9371-CEC0E8BDD6BB}" srcOrd="2" destOrd="0" parTransId="{3C8DFE54-253A-46BF-B3D2-6C7BBC485060}" sibTransId="{3D6680F9-0DBA-4AD7-BF11-7B5B405A8007}"/>
    <dgm:cxn modelId="{BDEDD78C-0297-4741-9E39-01550DF96B09}" type="presOf" srcId="{8DEBCFD8-6F37-4F1F-97A8-B270E0AFC9CB}" destId="{ED9A498A-E45A-47AD-9204-BEA40BBBA46F}" srcOrd="0" destOrd="0" presId="urn:microsoft.com/office/officeart/2005/8/layout/process1"/>
    <dgm:cxn modelId="{97349F96-9748-4E21-B2F6-32E00D851690}" type="presOf" srcId="{BC308E5D-C8FD-45D0-AD4C-0A46729D3FA0}" destId="{1255BEEC-0D68-4290-869C-0A506051394F}" srcOrd="0" destOrd="0" presId="urn:microsoft.com/office/officeart/2005/8/layout/process1"/>
    <dgm:cxn modelId="{6F5FC19C-A10D-4F52-9C88-42A67E3F6586}" type="presOf" srcId="{3ED24D8B-1425-4E7E-946B-6B54349E3D14}" destId="{4B9373AE-7A6B-4E2B-8319-B245E2E22693}" srcOrd="0" destOrd="0" presId="urn:microsoft.com/office/officeart/2005/8/layout/process1"/>
    <dgm:cxn modelId="{711B35B7-F063-43C3-96DC-F7E8BB94B3CE}" srcId="{56E85BA3-32EB-40AE-8590-8E7C01FEDC86}" destId="{6FB8CB59-AAC3-4685-B1E9-8427654D63BA}" srcOrd="3" destOrd="0" parTransId="{9967328D-A17B-4695-8C01-CF9116DB89C9}" sibTransId="{929578FB-1763-4C4B-A04D-EF37C97DBFBA}"/>
    <dgm:cxn modelId="{9A0AEFBC-D1C0-4FC5-A9C4-81AACCAB7AE1}" type="presOf" srcId="{929578FB-1763-4C4B-A04D-EF37C97DBFBA}" destId="{6B58DC46-01D4-458F-9C74-6C29BCFCA4F2}" srcOrd="1" destOrd="0" presId="urn:microsoft.com/office/officeart/2005/8/layout/process1"/>
    <dgm:cxn modelId="{45E64EBD-6435-496B-83FF-DDF00B0F8F3B}" type="presOf" srcId="{6FB8CB59-AAC3-4685-B1E9-8427654D63BA}" destId="{B07A9755-0241-4D74-823E-B2107F7B7F76}" srcOrd="0" destOrd="0" presId="urn:microsoft.com/office/officeart/2005/8/layout/process1"/>
    <dgm:cxn modelId="{BF162CC9-D5AF-4680-A55C-A284F97EAD36}" type="presOf" srcId="{2C6E7EB0-0A9F-421B-944A-79FA6B085153}" destId="{0E633866-CE81-4587-AC83-B30A00F3DFAE}" srcOrd="1" destOrd="0" presId="urn:microsoft.com/office/officeart/2005/8/layout/process1"/>
    <dgm:cxn modelId="{C598C0D2-A7B2-478D-8691-F70BDAB71D18}" type="presOf" srcId="{929578FB-1763-4C4B-A04D-EF37C97DBFBA}" destId="{C2C384D0-05BE-4E77-A264-360F5D039F6D}" srcOrd="0" destOrd="0" presId="urn:microsoft.com/office/officeart/2005/8/layout/process1"/>
    <dgm:cxn modelId="{65610DD3-23C6-49B6-AAED-2B496E40A2BE}" type="presOf" srcId="{56E85BA3-32EB-40AE-8590-8E7C01FEDC86}" destId="{C0AF92DF-9DD1-4A76-9253-BE5EA1C11CEE}" srcOrd="0" destOrd="0" presId="urn:microsoft.com/office/officeart/2005/8/layout/process1"/>
    <dgm:cxn modelId="{6BAF24E0-2194-4D66-842F-CE02F88CE598}" type="presOf" srcId="{E8BBC71A-08A8-4968-8DE3-6E53205AFD97}" destId="{35BD86DB-8C88-4701-BFFD-96EF9B8CDE46}" srcOrd="0" destOrd="0" presId="urn:microsoft.com/office/officeart/2005/8/layout/process1"/>
    <dgm:cxn modelId="{4B7074EA-4E87-4A7B-ACB0-30BCA8C4D80F}" type="presOf" srcId="{2C6E7EB0-0A9F-421B-944A-79FA6B085153}" destId="{DC710938-8670-48E2-9E61-20A1F613A90E}" srcOrd="0" destOrd="0" presId="urn:microsoft.com/office/officeart/2005/8/layout/process1"/>
    <dgm:cxn modelId="{5CE971EB-8035-4830-9CC9-8FBA78116E13}" srcId="{56E85BA3-32EB-40AE-8590-8E7C01FEDC86}" destId="{E8BBC71A-08A8-4968-8DE3-6E53205AFD97}" srcOrd="4" destOrd="0" parTransId="{6754995A-1280-4142-B383-5A98795E3855}" sibTransId="{3ED24D8B-1425-4E7E-946B-6B54349E3D14}"/>
    <dgm:cxn modelId="{D27C3AF3-A180-4EFA-A437-8D8E3F2FC8FF}" type="presOf" srcId="{B5B23173-47EE-4038-9371-CEC0E8BDD6BB}" destId="{5C4CC61A-5733-413C-BBAF-D42C170B6089}" srcOrd="0" destOrd="0" presId="urn:microsoft.com/office/officeart/2005/8/layout/process1"/>
    <dgm:cxn modelId="{0ED44DF7-FA21-4A60-8EEA-CEC349845357}" type="presOf" srcId="{1A8F04EF-81F6-454E-9F8C-BFE48AECA261}" destId="{D201C207-1DD8-48DB-9342-98E983A82DD3}" srcOrd="0" destOrd="0" presId="urn:microsoft.com/office/officeart/2005/8/layout/process1"/>
    <dgm:cxn modelId="{D15C32C7-39CE-4ABE-8646-774BF28417E4}" type="presParOf" srcId="{C0AF92DF-9DD1-4A76-9253-BE5EA1C11CEE}" destId="{9CA6A397-6DAE-48AA-8A84-E6AB91B74061}" srcOrd="0" destOrd="0" presId="urn:microsoft.com/office/officeart/2005/8/layout/process1"/>
    <dgm:cxn modelId="{FEA6E24E-7378-416B-8347-9307DAB68D22}" type="presParOf" srcId="{C0AF92DF-9DD1-4A76-9253-BE5EA1C11CEE}" destId="{1255BEEC-0D68-4290-869C-0A506051394F}" srcOrd="1" destOrd="0" presId="urn:microsoft.com/office/officeart/2005/8/layout/process1"/>
    <dgm:cxn modelId="{56F2DF00-D79D-4AE4-B700-30F166CB979D}" type="presParOf" srcId="{1255BEEC-0D68-4290-869C-0A506051394F}" destId="{5315C7CF-69AC-406A-8D02-EE481FCE9E51}" srcOrd="0" destOrd="0" presId="urn:microsoft.com/office/officeart/2005/8/layout/process1"/>
    <dgm:cxn modelId="{E0AD7785-4BB3-4BAB-9C00-EFB29827AD2E}" type="presParOf" srcId="{C0AF92DF-9DD1-4A76-9253-BE5EA1C11CEE}" destId="{ED9A498A-E45A-47AD-9204-BEA40BBBA46F}" srcOrd="2" destOrd="0" presId="urn:microsoft.com/office/officeart/2005/8/layout/process1"/>
    <dgm:cxn modelId="{B033D9EB-7C01-4259-882C-217475DFAD25}" type="presParOf" srcId="{C0AF92DF-9DD1-4A76-9253-BE5EA1C11CEE}" destId="{DC710938-8670-48E2-9E61-20A1F613A90E}" srcOrd="3" destOrd="0" presId="urn:microsoft.com/office/officeart/2005/8/layout/process1"/>
    <dgm:cxn modelId="{CFCFB353-52AE-4F19-9680-A0B42D859EEB}" type="presParOf" srcId="{DC710938-8670-48E2-9E61-20A1F613A90E}" destId="{0E633866-CE81-4587-AC83-B30A00F3DFAE}" srcOrd="0" destOrd="0" presId="urn:microsoft.com/office/officeart/2005/8/layout/process1"/>
    <dgm:cxn modelId="{C55F4163-D32D-48C2-AE00-3DF0824E973C}" type="presParOf" srcId="{C0AF92DF-9DD1-4A76-9253-BE5EA1C11CEE}" destId="{5C4CC61A-5733-413C-BBAF-D42C170B6089}" srcOrd="4" destOrd="0" presId="urn:microsoft.com/office/officeart/2005/8/layout/process1"/>
    <dgm:cxn modelId="{A90D432B-8739-428B-A370-8ACDF1DFAC13}" type="presParOf" srcId="{C0AF92DF-9DD1-4A76-9253-BE5EA1C11CEE}" destId="{5BDB16A4-14F4-420D-909C-BBF02ED25C6D}" srcOrd="5" destOrd="0" presId="urn:microsoft.com/office/officeart/2005/8/layout/process1"/>
    <dgm:cxn modelId="{4176283A-FC02-4435-889C-F21C6EFBA73A}" type="presParOf" srcId="{5BDB16A4-14F4-420D-909C-BBF02ED25C6D}" destId="{7F725D56-5CDE-4841-8C71-9A4AB9855F92}" srcOrd="0" destOrd="0" presId="urn:microsoft.com/office/officeart/2005/8/layout/process1"/>
    <dgm:cxn modelId="{E3A0F88C-B409-413C-B1DF-3C59BCE4118C}" type="presParOf" srcId="{C0AF92DF-9DD1-4A76-9253-BE5EA1C11CEE}" destId="{B07A9755-0241-4D74-823E-B2107F7B7F76}" srcOrd="6" destOrd="0" presId="urn:microsoft.com/office/officeart/2005/8/layout/process1"/>
    <dgm:cxn modelId="{4288A97A-F2CB-4A49-92F7-A0EADFE11700}" type="presParOf" srcId="{C0AF92DF-9DD1-4A76-9253-BE5EA1C11CEE}" destId="{C2C384D0-05BE-4E77-A264-360F5D039F6D}" srcOrd="7" destOrd="0" presId="urn:microsoft.com/office/officeart/2005/8/layout/process1"/>
    <dgm:cxn modelId="{BF812715-E0BB-49D2-9153-38213F854ED7}" type="presParOf" srcId="{C2C384D0-05BE-4E77-A264-360F5D039F6D}" destId="{6B58DC46-01D4-458F-9C74-6C29BCFCA4F2}" srcOrd="0" destOrd="0" presId="urn:microsoft.com/office/officeart/2005/8/layout/process1"/>
    <dgm:cxn modelId="{0E53ACC3-BA06-468B-B391-5CF6EE6DBE43}" type="presParOf" srcId="{C0AF92DF-9DD1-4A76-9253-BE5EA1C11CEE}" destId="{35BD86DB-8C88-4701-BFFD-96EF9B8CDE46}" srcOrd="8" destOrd="0" presId="urn:microsoft.com/office/officeart/2005/8/layout/process1"/>
    <dgm:cxn modelId="{88E702AE-8A4E-42CE-BDEB-3F7BF49AFF31}" type="presParOf" srcId="{C0AF92DF-9DD1-4A76-9253-BE5EA1C11CEE}" destId="{4B9373AE-7A6B-4E2B-8319-B245E2E22693}" srcOrd="9" destOrd="0" presId="urn:microsoft.com/office/officeart/2005/8/layout/process1"/>
    <dgm:cxn modelId="{30015188-3155-4178-BC11-DE777E6B5029}" type="presParOf" srcId="{4B9373AE-7A6B-4E2B-8319-B245E2E22693}" destId="{1AD24348-6E12-4BDD-960E-78F8D8C646F1}" srcOrd="0" destOrd="0" presId="urn:microsoft.com/office/officeart/2005/8/layout/process1"/>
    <dgm:cxn modelId="{A8870FB2-44A8-40F5-B0BC-55CFB9FAC09D}" type="presParOf" srcId="{C0AF92DF-9DD1-4A76-9253-BE5EA1C11CEE}" destId="{D201C207-1DD8-48DB-9342-98E983A82DD3}" srcOrd="10" destOrd="0" presId="urn:microsoft.com/office/officeart/2005/8/layout/process1"/>
    <dgm:cxn modelId="{8BD6626B-F949-494D-AFAD-DD13FCE868D9}" type="presParOf" srcId="{C0AF92DF-9DD1-4A76-9253-BE5EA1C11CEE}" destId="{562AD116-277C-426E-AA18-0BEBE2784BC2}" srcOrd="11" destOrd="0" presId="urn:microsoft.com/office/officeart/2005/8/layout/process1"/>
    <dgm:cxn modelId="{60AB2C1D-6D09-4F35-8238-20B95CB3104F}" type="presParOf" srcId="{562AD116-277C-426E-AA18-0BEBE2784BC2}" destId="{D2D4393C-ED9A-45B4-8208-2B3B0578FF4A}" srcOrd="0" destOrd="0" presId="urn:microsoft.com/office/officeart/2005/8/layout/process1"/>
    <dgm:cxn modelId="{77DD4E25-BCA8-4CDA-AE94-1E2DF332AE15}" type="presParOf" srcId="{C0AF92DF-9DD1-4A76-9253-BE5EA1C11CEE}" destId="{F4DE4506-3411-4069-A02B-8F2513A4E4AA}"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A6A397-6DAE-48AA-8A84-E6AB91B74061}">
      <dsp:nvSpPr>
        <dsp:cNvPr id="0" name=""/>
        <dsp:cNvSpPr/>
      </dsp:nvSpPr>
      <dsp:spPr>
        <a:xfrm>
          <a:off x="394936" y="2229875"/>
          <a:ext cx="1237692" cy="504018"/>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latin typeface="Roboto" panose="02000000000000000000" pitchFamily="2" charset="0"/>
              <a:ea typeface="Roboto" panose="02000000000000000000" pitchFamily="2" charset="0"/>
              <a:cs typeface="Roboto" panose="02000000000000000000" pitchFamily="2" charset="0"/>
            </a:rPr>
            <a:t>Data Collection</a:t>
          </a:r>
        </a:p>
      </dsp:txBody>
      <dsp:txXfrm>
        <a:off x="409698" y="2244637"/>
        <a:ext cx="1208168" cy="474494"/>
      </dsp:txXfrm>
    </dsp:sp>
    <dsp:sp modelId="{1255BEEC-0D68-4290-869C-0A506051394F}">
      <dsp:nvSpPr>
        <dsp:cNvPr id="0" name=""/>
        <dsp:cNvSpPr/>
      </dsp:nvSpPr>
      <dsp:spPr>
        <a:xfrm rot="21563536">
          <a:off x="1805373" y="2367483"/>
          <a:ext cx="366262" cy="2081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1805375" y="2409439"/>
        <a:ext cx="303825" cy="124874"/>
      </dsp:txXfrm>
    </dsp:sp>
    <dsp:sp modelId="{ED9A498A-E45A-47AD-9204-BEA40BBBA46F}">
      <dsp:nvSpPr>
        <dsp:cNvPr id="0" name=""/>
        <dsp:cNvSpPr/>
      </dsp:nvSpPr>
      <dsp:spPr>
        <a:xfrm>
          <a:off x="2323650" y="2207542"/>
          <a:ext cx="1591184" cy="504018"/>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latin typeface="Roboto" panose="02000000000000000000" pitchFamily="2" charset="0"/>
              <a:ea typeface="Roboto" panose="02000000000000000000" pitchFamily="2" charset="0"/>
              <a:cs typeface="Roboto" panose="02000000000000000000" pitchFamily="2" charset="0"/>
            </a:rPr>
            <a:t>Data Preprocessing </a:t>
          </a:r>
        </a:p>
      </dsp:txBody>
      <dsp:txXfrm>
        <a:off x="2338412" y="2222304"/>
        <a:ext cx="1561660" cy="474494"/>
      </dsp:txXfrm>
    </dsp:sp>
    <dsp:sp modelId="{DC710938-8670-48E2-9E61-20A1F613A90E}">
      <dsp:nvSpPr>
        <dsp:cNvPr id="0" name=""/>
        <dsp:cNvSpPr/>
      </dsp:nvSpPr>
      <dsp:spPr>
        <a:xfrm rot="37796">
          <a:off x="4195381" y="2370591"/>
          <a:ext cx="594833" cy="2081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4195383" y="2411873"/>
        <a:ext cx="532396" cy="124874"/>
      </dsp:txXfrm>
    </dsp:sp>
    <dsp:sp modelId="{5C4CC61A-5733-413C-BBAF-D42C170B6089}">
      <dsp:nvSpPr>
        <dsp:cNvPr id="0" name=""/>
        <dsp:cNvSpPr/>
      </dsp:nvSpPr>
      <dsp:spPr>
        <a:xfrm>
          <a:off x="5037093" y="2237037"/>
          <a:ext cx="1529493" cy="504018"/>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latin typeface="Roboto" panose="02000000000000000000" pitchFamily="2" charset="0"/>
              <a:ea typeface="Roboto" panose="02000000000000000000" pitchFamily="2" charset="0"/>
              <a:cs typeface="Roboto" panose="02000000000000000000" pitchFamily="2" charset="0"/>
            </a:rPr>
            <a:t>Data Visualization</a:t>
          </a:r>
        </a:p>
      </dsp:txBody>
      <dsp:txXfrm>
        <a:off x="5051855" y="2251799"/>
        <a:ext cx="1499969" cy="474494"/>
      </dsp:txXfrm>
    </dsp:sp>
    <dsp:sp modelId="{5BDB16A4-14F4-420D-909C-BBF02ED25C6D}">
      <dsp:nvSpPr>
        <dsp:cNvPr id="0" name=""/>
        <dsp:cNvSpPr/>
      </dsp:nvSpPr>
      <dsp:spPr>
        <a:xfrm rot="1286670">
          <a:off x="6597573" y="2772397"/>
          <a:ext cx="381149" cy="2081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6599734" y="2802609"/>
        <a:ext cx="318712" cy="124874"/>
      </dsp:txXfrm>
    </dsp:sp>
    <dsp:sp modelId="{B07A9755-0241-4D74-823E-B2107F7B7F76}">
      <dsp:nvSpPr>
        <dsp:cNvPr id="0" name=""/>
        <dsp:cNvSpPr/>
      </dsp:nvSpPr>
      <dsp:spPr>
        <a:xfrm>
          <a:off x="6724793" y="3003976"/>
          <a:ext cx="2059161" cy="504018"/>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latin typeface="Roboto" panose="02000000000000000000" pitchFamily="2" charset="0"/>
              <a:ea typeface="Roboto" panose="02000000000000000000" pitchFamily="2" charset="0"/>
              <a:cs typeface="Roboto" panose="02000000000000000000" pitchFamily="2" charset="0"/>
            </a:rPr>
            <a:t>Feature Selection</a:t>
          </a:r>
        </a:p>
      </dsp:txBody>
      <dsp:txXfrm>
        <a:off x="6739555" y="3018738"/>
        <a:ext cx="2029637" cy="474494"/>
      </dsp:txXfrm>
    </dsp:sp>
    <dsp:sp modelId="{C2C384D0-05BE-4E77-A264-360F5D039F6D}">
      <dsp:nvSpPr>
        <dsp:cNvPr id="0" name=""/>
        <dsp:cNvSpPr/>
      </dsp:nvSpPr>
      <dsp:spPr>
        <a:xfrm rot="9532507">
          <a:off x="6565585" y="3537533"/>
          <a:ext cx="381496" cy="2081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6625924" y="3567907"/>
        <a:ext cx="319059" cy="124874"/>
      </dsp:txXfrm>
    </dsp:sp>
    <dsp:sp modelId="{35BD86DB-8C88-4701-BFFD-96EF9B8CDE46}">
      <dsp:nvSpPr>
        <dsp:cNvPr id="0" name=""/>
        <dsp:cNvSpPr/>
      </dsp:nvSpPr>
      <dsp:spPr>
        <a:xfrm>
          <a:off x="5167644" y="3759404"/>
          <a:ext cx="1263044" cy="504018"/>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latin typeface="Roboto" panose="02000000000000000000" pitchFamily="2" charset="0"/>
              <a:ea typeface="Roboto" panose="02000000000000000000" pitchFamily="2" charset="0"/>
              <a:cs typeface="Roboto" panose="02000000000000000000" pitchFamily="2" charset="0"/>
            </a:rPr>
            <a:t>Feature Scaling</a:t>
          </a:r>
        </a:p>
      </dsp:txBody>
      <dsp:txXfrm>
        <a:off x="5182406" y="3774166"/>
        <a:ext cx="1233520" cy="474494"/>
      </dsp:txXfrm>
    </dsp:sp>
    <dsp:sp modelId="{4B9373AE-7A6B-4E2B-8319-B245E2E22693}">
      <dsp:nvSpPr>
        <dsp:cNvPr id="0" name=""/>
        <dsp:cNvSpPr/>
      </dsp:nvSpPr>
      <dsp:spPr>
        <a:xfrm rot="10783627">
          <a:off x="4360098" y="3912898"/>
          <a:ext cx="548721" cy="2081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4422535" y="3954374"/>
        <a:ext cx="486284" cy="124874"/>
      </dsp:txXfrm>
    </dsp:sp>
    <dsp:sp modelId="{D201C207-1DD8-48DB-9342-98E983A82DD3}">
      <dsp:nvSpPr>
        <dsp:cNvPr id="0" name=""/>
        <dsp:cNvSpPr/>
      </dsp:nvSpPr>
      <dsp:spPr>
        <a:xfrm>
          <a:off x="2596041" y="3771001"/>
          <a:ext cx="1536291" cy="504018"/>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latin typeface="Roboto" panose="02000000000000000000" pitchFamily="2" charset="0"/>
              <a:ea typeface="Roboto" panose="02000000000000000000" pitchFamily="2" charset="0"/>
              <a:cs typeface="Roboto" panose="02000000000000000000" pitchFamily="2" charset="0"/>
            </a:rPr>
            <a:t>Model Selection</a:t>
          </a:r>
        </a:p>
      </dsp:txBody>
      <dsp:txXfrm>
        <a:off x="2610803" y="3785763"/>
        <a:ext cx="1506767" cy="474494"/>
      </dsp:txXfrm>
    </dsp:sp>
    <dsp:sp modelId="{562AD116-277C-426E-AA18-0BEBE2784BC2}">
      <dsp:nvSpPr>
        <dsp:cNvPr id="0" name=""/>
        <dsp:cNvSpPr/>
      </dsp:nvSpPr>
      <dsp:spPr>
        <a:xfrm rot="10819707">
          <a:off x="1974439" y="3912192"/>
          <a:ext cx="422374" cy="2081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2036875" y="3953996"/>
        <a:ext cx="359937" cy="124874"/>
      </dsp:txXfrm>
    </dsp:sp>
    <dsp:sp modelId="{F4DE4506-3411-4069-A02B-8F2513A4E4AA}">
      <dsp:nvSpPr>
        <dsp:cNvPr id="0" name=""/>
        <dsp:cNvSpPr/>
      </dsp:nvSpPr>
      <dsp:spPr>
        <a:xfrm>
          <a:off x="452264" y="3758169"/>
          <a:ext cx="1346856" cy="504018"/>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latin typeface="Roboto" panose="02000000000000000000" pitchFamily="2" charset="0"/>
              <a:ea typeface="Roboto" panose="02000000000000000000" pitchFamily="2" charset="0"/>
              <a:cs typeface="Roboto" panose="02000000000000000000" pitchFamily="2" charset="0"/>
            </a:rPr>
            <a:t>Prediction</a:t>
          </a:r>
        </a:p>
      </dsp:txBody>
      <dsp:txXfrm>
        <a:off x="467026" y="3772931"/>
        <a:ext cx="1317332" cy="4744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5772D2-2E21-4C03-7A5D-62389594CA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13C89019-DFE7-92B0-962E-A6C798289CF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EA8BB4-E970-42D4-9FFF-A2CE02DAC0DD}" type="datetimeFigureOut">
              <a:rPr lang="en-IN" smtClean="0"/>
              <a:t>15-04-2025</a:t>
            </a:fld>
            <a:endParaRPr lang="en-IN"/>
          </a:p>
        </p:txBody>
      </p:sp>
      <p:sp>
        <p:nvSpPr>
          <p:cNvPr id="4" name="Footer Placeholder 3">
            <a:extLst>
              <a:ext uri="{FF2B5EF4-FFF2-40B4-BE49-F238E27FC236}">
                <a16:creationId xmlns:a16="http://schemas.microsoft.com/office/drawing/2014/main" id="{A8DBE08E-9B23-CDE2-2F6E-2E59BA210F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FCCEF15-AE91-7EE5-CC47-09B607EF824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925415-C5BC-46D5-9DEC-82B478EA108B}" type="slidenum">
              <a:rPr lang="en-IN" smtClean="0"/>
              <a:t>‹#›</a:t>
            </a:fld>
            <a:endParaRPr lang="en-IN"/>
          </a:p>
        </p:txBody>
      </p:sp>
    </p:spTree>
    <p:extLst>
      <p:ext uri="{BB962C8B-B14F-4D97-AF65-F5344CB8AC3E}">
        <p14:creationId xmlns:p14="http://schemas.microsoft.com/office/powerpoint/2010/main" val="2896556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3031D5-7AC7-4428-A9C9-A227A6E4E664}" type="datetimeFigureOut">
              <a:rPr lang="en-US" smtClean="0"/>
              <a:t>4/15/2025</a:t>
            </a:fld>
            <a:endParaRPr lang="en-US"/>
          </a:p>
        </p:txBody>
      </p:sp>
      <p:sp>
        <p:nvSpPr>
          <p:cNvPr id="4" name="Slide Image Placeholder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A483A3-9B62-4C52-BC24-C143A8C364FC}" type="slidenum">
              <a:rPr lang="en-US" smtClean="0"/>
              <a:t>‹#›</a:t>
            </a:fld>
            <a:endParaRPr lang="en-US"/>
          </a:p>
        </p:txBody>
      </p:sp>
    </p:spTree>
    <p:extLst>
      <p:ext uri="{BB962C8B-B14F-4D97-AF65-F5344CB8AC3E}">
        <p14:creationId xmlns:p14="http://schemas.microsoft.com/office/powerpoint/2010/main" val="3068513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dc6316f5a0_0_17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dc6316f5a0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d960996673_0_83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d960996673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A483A3-9B62-4C52-BC24-C143A8C364FC}" type="slidenum">
              <a:rPr lang="en-US" smtClean="0"/>
              <a:t>6</a:t>
            </a:fld>
            <a:endParaRPr lang="en-US"/>
          </a:p>
        </p:txBody>
      </p:sp>
    </p:spTree>
    <p:extLst>
      <p:ext uri="{BB962C8B-B14F-4D97-AF65-F5344CB8AC3E}">
        <p14:creationId xmlns:p14="http://schemas.microsoft.com/office/powerpoint/2010/main" val="3511572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5A483A3-9B62-4C52-BC24-C143A8C364FC}" type="slidenum">
              <a:rPr lang="en-US" smtClean="0"/>
              <a:t>8</a:t>
            </a:fld>
            <a:endParaRPr lang="en-US"/>
          </a:p>
        </p:txBody>
      </p:sp>
    </p:spTree>
    <p:extLst>
      <p:ext uri="{BB962C8B-B14F-4D97-AF65-F5344CB8AC3E}">
        <p14:creationId xmlns:p14="http://schemas.microsoft.com/office/powerpoint/2010/main" val="750901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b="1">
                <a:solidFill>
                  <a:srgbClr val="C00000"/>
                </a:solidFill>
                <a:latin typeface="Open sans"/>
              </a:defRPr>
            </a:lvl1pPr>
          </a:lstStyle>
          <a:p>
            <a:fld id="{2F5A7D38-36A5-499D-A296-3CC3347F4E2B}" type="datetime3">
              <a:rPr lang="en-US" smtClean="0"/>
              <a:t>15 April 2025</a:t>
            </a:fld>
            <a:endParaRPr lang="en-US"/>
          </a:p>
        </p:txBody>
      </p:sp>
      <p:sp>
        <p:nvSpPr>
          <p:cNvPr id="5" name="Footer Placeholder 4"/>
          <p:cNvSpPr>
            <a:spLocks noGrp="1"/>
          </p:cNvSpPr>
          <p:nvPr>
            <p:ph type="ftr" sz="quarter" idx="11"/>
          </p:nvPr>
        </p:nvSpPr>
        <p:spPr/>
        <p:txBody>
          <a:bodyPr/>
          <a:lstStyle>
            <a:lvl1pPr>
              <a:defRPr b="1">
                <a:solidFill>
                  <a:srgbClr val="C00000"/>
                </a:solidFill>
                <a:latin typeface="Open sans"/>
              </a:defRPr>
            </a:lvl1pPr>
          </a:lstStyle>
          <a:p>
            <a:r>
              <a:rPr lang="en-US"/>
              <a:t>Dr. Sudarshan Rao K</a:t>
            </a:r>
            <a:endParaRPr lang="en-US" dirty="0"/>
          </a:p>
        </p:txBody>
      </p:sp>
      <p:sp>
        <p:nvSpPr>
          <p:cNvPr id="6" name="Slide Number Placeholder 5"/>
          <p:cNvSpPr>
            <a:spLocks noGrp="1"/>
          </p:cNvSpPr>
          <p:nvPr>
            <p:ph type="sldNum" sz="quarter" idx="12"/>
          </p:nvPr>
        </p:nvSpPr>
        <p:spPr/>
        <p:txBody>
          <a:bodyPr/>
          <a:lstStyle>
            <a:lvl1pPr>
              <a:defRPr b="1">
                <a:solidFill>
                  <a:srgbClr val="C00000"/>
                </a:solidFill>
                <a:latin typeface="Open sans"/>
              </a:defRPr>
            </a:lvl1pPr>
          </a:lstStyle>
          <a:p>
            <a:fld id="{DE19987B-39D8-4CB5-BD06-CFC9446EB1E2}" type="slidenum">
              <a:rPr lang="en-US" smtClean="0"/>
              <a:pPr/>
              <a:t>‹#›</a:t>
            </a:fld>
            <a:endParaRPr lang="en-US"/>
          </a:p>
        </p:txBody>
      </p:sp>
      <p:pic>
        <p:nvPicPr>
          <p:cNvPr id="7" name="Picture 6" descr="C:\Users\Suma\Downloads\logo_for office use (1)_page-0001.jpg"/>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85200" y="175896"/>
            <a:ext cx="1079416" cy="890905"/>
          </a:xfrm>
          <a:prstGeom prst="rect">
            <a:avLst/>
          </a:prstGeom>
          <a:noFill/>
          <a:ln>
            <a:noFill/>
          </a:ln>
        </p:spPr>
      </p:pic>
    </p:spTree>
    <p:extLst>
      <p:ext uri="{BB962C8B-B14F-4D97-AF65-F5344CB8AC3E}">
        <p14:creationId xmlns:p14="http://schemas.microsoft.com/office/powerpoint/2010/main" val="2522142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98B87B-4811-45B3-93C3-1923D36E06D0}" type="datetime3">
              <a:rPr lang="en-US" smtClean="0"/>
              <a:t>15 April 2025</a:t>
            </a:fld>
            <a:endParaRPr lang="en-US"/>
          </a:p>
        </p:txBody>
      </p:sp>
      <p:sp>
        <p:nvSpPr>
          <p:cNvPr id="5" name="Footer Placeholder 4"/>
          <p:cNvSpPr>
            <a:spLocks noGrp="1"/>
          </p:cNvSpPr>
          <p:nvPr>
            <p:ph type="ftr" sz="quarter" idx="11"/>
          </p:nvPr>
        </p:nvSpPr>
        <p:spPr/>
        <p:txBody>
          <a:bodyPr/>
          <a:lstStyle/>
          <a:p>
            <a:r>
              <a:rPr lang="en-US"/>
              <a:t>Dr. Sudarshan Rao K</a:t>
            </a:r>
          </a:p>
        </p:txBody>
      </p:sp>
      <p:sp>
        <p:nvSpPr>
          <p:cNvPr id="6" name="Slide Number Placeholder 5"/>
          <p:cNvSpPr>
            <a:spLocks noGrp="1"/>
          </p:cNvSpPr>
          <p:nvPr>
            <p:ph type="sldNum" sz="quarter" idx="12"/>
          </p:nvPr>
        </p:nvSpPr>
        <p:spPr/>
        <p:txBody>
          <a:bodyPr/>
          <a:lstStyle/>
          <a:p>
            <a:fld id="{DE19987B-39D8-4CB5-BD06-CFC9446EB1E2}" type="slidenum">
              <a:rPr lang="en-US" smtClean="0"/>
              <a:t>‹#›</a:t>
            </a:fld>
            <a:endParaRPr lang="en-US"/>
          </a:p>
        </p:txBody>
      </p:sp>
    </p:spTree>
    <p:extLst>
      <p:ext uri="{BB962C8B-B14F-4D97-AF65-F5344CB8AC3E}">
        <p14:creationId xmlns:p14="http://schemas.microsoft.com/office/powerpoint/2010/main" val="4050488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9"/>
            <a:ext cx="22288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274639"/>
            <a:ext cx="65214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3145EB-4D73-410D-80DB-53DD247DF746}" type="datetime3">
              <a:rPr lang="en-US" smtClean="0"/>
              <a:t>15 April 2025</a:t>
            </a:fld>
            <a:endParaRPr lang="en-US"/>
          </a:p>
        </p:txBody>
      </p:sp>
      <p:sp>
        <p:nvSpPr>
          <p:cNvPr id="5" name="Footer Placeholder 4"/>
          <p:cNvSpPr>
            <a:spLocks noGrp="1"/>
          </p:cNvSpPr>
          <p:nvPr>
            <p:ph type="ftr" sz="quarter" idx="11"/>
          </p:nvPr>
        </p:nvSpPr>
        <p:spPr/>
        <p:txBody>
          <a:bodyPr/>
          <a:lstStyle/>
          <a:p>
            <a:r>
              <a:rPr lang="en-US"/>
              <a:t>Dr. Sudarshan Rao K</a:t>
            </a:r>
          </a:p>
        </p:txBody>
      </p:sp>
      <p:sp>
        <p:nvSpPr>
          <p:cNvPr id="6" name="Slide Number Placeholder 5"/>
          <p:cNvSpPr>
            <a:spLocks noGrp="1"/>
          </p:cNvSpPr>
          <p:nvPr>
            <p:ph type="sldNum" sz="quarter" idx="12"/>
          </p:nvPr>
        </p:nvSpPr>
        <p:spPr/>
        <p:txBody>
          <a:bodyPr/>
          <a:lstStyle/>
          <a:p>
            <a:fld id="{DE19987B-39D8-4CB5-BD06-CFC9446EB1E2}" type="slidenum">
              <a:rPr lang="en-US" smtClean="0"/>
              <a:t>‹#›</a:t>
            </a:fld>
            <a:endParaRPr lang="en-US"/>
          </a:p>
        </p:txBody>
      </p:sp>
    </p:spTree>
    <p:extLst>
      <p:ext uri="{BB962C8B-B14F-4D97-AF65-F5344CB8AC3E}">
        <p14:creationId xmlns:p14="http://schemas.microsoft.com/office/powerpoint/2010/main" val="868997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5481647" y="3147167"/>
            <a:ext cx="2777125"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5"/>
          <p:cNvSpPr txBox="1">
            <a:spLocks noGrp="1"/>
          </p:cNvSpPr>
          <p:nvPr>
            <p:ph type="subTitle" idx="1"/>
          </p:nvPr>
        </p:nvSpPr>
        <p:spPr>
          <a:xfrm>
            <a:off x="1645231" y="4014600"/>
            <a:ext cx="2777125"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17"/>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6" name="Google Shape;36;p5"/>
          <p:cNvSpPr txBox="1">
            <a:spLocks noGrp="1"/>
          </p:cNvSpPr>
          <p:nvPr>
            <p:ph type="subTitle" idx="2"/>
          </p:nvPr>
        </p:nvSpPr>
        <p:spPr>
          <a:xfrm>
            <a:off x="5481641" y="4014600"/>
            <a:ext cx="2777125" cy="116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17"/>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7" name="Google Shape;37;p5"/>
          <p:cNvSpPr txBox="1">
            <a:spLocks noGrp="1"/>
          </p:cNvSpPr>
          <p:nvPr>
            <p:ph type="title" idx="3"/>
          </p:nvPr>
        </p:nvSpPr>
        <p:spPr>
          <a:xfrm>
            <a:off x="1645231" y="3147167"/>
            <a:ext cx="2777125" cy="6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986631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4484160" y="4194151"/>
            <a:ext cx="4648475" cy="15644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3358"/>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17717319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FFA09F-8624-43D3-883D-DCC5E9F2687A}" type="datetime3">
              <a:rPr lang="en-US" smtClean="0"/>
              <a:t>15 April 2025</a:t>
            </a:fld>
            <a:endParaRPr lang="en-US"/>
          </a:p>
        </p:txBody>
      </p:sp>
      <p:sp>
        <p:nvSpPr>
          <p:cNvPr id="5" name="Footer Placeholder 4"/>
          <p:cNvSpPr>
            <a:spLocks noGrp="1"/>
          </p:cNvSpPr>
          <p:nvPr>
            <p:ph type="ftr" sz="quarter" idx="11"/>
          </p:nvPr>
        </p:nvSpPr>
        <p:spPr/>
        <p:txBody>
          <a:bodyPr/>
          <a:lstStyle/>
          <a:p>
            <a:r>
              <a:rPr lang="en-US"/>
              <a:t>Dr. Sudarshan Rao K</a:t>
            </a:r>
          </a:p>
        </p:txBody>
      </p:sp>
      <p:sp>
        <p:nvSpPr>
          <p:cNvPr id="6" name="Slide Number Placeholder 5"/>
          <p:cNvSpPr>
            <a:spLocks noGrp="1"/>
          </p:cNvSpPr>
          <p:nvPr>
            <p:ph type="sldNum" sz="quarter" idx="12"/>
          </p:nvPr>
        </p:nvSpPr>
        <p:spPr/>
        <p:txBody>
          <a:bodyPr/>
          <a:lstStyle/>
          <a:p>
            <a:fld id="{DE19987B-39D8-4CB5-BD06-CFC9446EB1E2}" type="slidenum">
              <a:rPr lang="en-US" smtClean="0"/>
              <a:t>‹#›</a:t>
            </a:fld>
            <a:endParaRPr lang="en-US"/>
          </a:p>
        </p:txBody>
      </p:sp>
    </p:spTree>
    <p:extLst>
      <p:ext uri="{BB962C8B-B14F-4D97-AF65-F5344CB8AC3E}">
        <p14:creationId xmlns:p14="http://schemas.microsoft.com/office/powerpoint/2010/main" val="2622355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FE4CC7-CF68-482B-813F-1E2060AA53B5}" type="datetime3">
              <a:rPr lang="en-US" smtClean="0"/>
              <a:t>15 April 2025</a:t>
            </a:fld>
            <a:endParaRPr lang="en-US"/>
          </a:p>
        </p:txBody>
      </p:sp>
      <p:sp>
        <p:nvSpPr>
          <p:cNvPr id="5" name="Footer Placeholder 4"/>
          <p:cNvSpPr>
            <a:spLocks noGrp="1"/>
          </p:cNvSpPr>
          <p:nvPr>
            <p:ph type="ftr" sz="quarter" idx="11"/>
          </p:nvPr>
        </p:nvSpPr>
        <p:spPr/>
        <p:txBody>
          <a:bodyPr/>
          <a:lstStyle/>
          <a:p>
            <a:r>
              <a:rPr lang="en-US"/>
              <a:t>Dr. Sudarshan Rao K</a:t>
            </a:r>
          </a:p>
        </p:txBody>
      </p:sp>
      <p:sp>
        <p:nvSpPr>
          <p:cNvPr id="6" name="Slide Number Placeholder 5"/>
          <p:cNvSpPr>
            <a:spLocks noGrp="1"/>
          </p:cNvSpPr>
          <p:nvPr>
            <p:ph type="sldNum" sz="quarter" idx="12"/>
          </p:nvPr>
        </p:nvSpPr>
        <p:spPr/>
        <p:txBody>
          <a:bodyPr/>
          <a:lstStyle/>
          <a:p>
            <a:fld id="{DE19987B-39D8-4CB5-BD06-CFC9446EB1E2}" type="slidenum">
              <a:rPr lang="en-US" smtClean="0"/>
              <a:t>‹#›</a:t>
            </a:fld>
            <a:endParaRPr lang="en-US"/>
          </a:p>
        </p:txBody>
      </p:sp>
    </p:spTree>
    <p:extLst>
      <p:ext uri="{BB962C8B-B14F-4D97-AF65-F5344CB8AC3E}">
        <p14:creationId xmlns:p14="http://schemas.microsoft.com/office/powerpoint/2010/main" val="3105062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D5B71F2-9B18-44B7-9768-B8A2E8146C88}" type="datetime3">
              <a:rPr lang="en-US" smtClean="0"/>
              <a:t>15 April 2025</a:t>
            </a:fld>
            <a:endParaRPr lang="en-US" dirty="0"/>
          </a:p>
        </p:txBody>
      </p:sp>
      <p:sp>
        <p:nvSpPr>
          <p:cNvPr id="6" name="Footer Placeholder 5"/>
          <p:cNvSpPr>
            <a:spLocks noGrp="1"/>
          </p:cNvSpPr>
          <p:nvPr>
            <p:ph type="ftr" sz="quarter" idx="11"/>
          </p:nvPr>
        </p:nvSpPr>
        <p:spPr/>
        <p:txBody>
          <a:bodyPr/>
          <a:lstStyle/>
          <a:p>
            <a:r>
              <a:rPr lang="en-US"/>
              <a:t>Dr. Sudarshan Rao K</a:t>
            </a:r>
          </a:p>
        </p:txBody>
      </p:sp>
      <p:sp>
        <p:nvSpPr>
          <p:cNvPr id="7" name="Slide Number Placeholder 6"/>
          <p:cNvSpPr>
            <a:spLocks noGrp="1"/>
          </p:cNvSpPr>
          <p:nvPr>
            <p:ph type="sldNum" sz="quarter" idx="12"/>
          </p:nvPr>
        </p:nvSpPr>
        <p:spPr/>
        <p:txBody>
          <a:bodyPr/>
          <a:lstStyle/>
          <a:p>
            <a:fld id="{DE19987B-39D8-4CB5-BD06-CFC9446EB1E2}" type="slidenum">
              <a:rPr lang="en-US" smtClean="0"/>
              <a:t>‹#›</a:t>
            </a:fld>
            <a:endParaRPr lang="en-US"/>
          </a:p>
        </p:txBody>
      </p:sp>
    </p:spTree>
    <p:extLst>
      <p:ext uri="{BB962C8B-B14F-4D97-AF65-F5344CB8AC3E}">
        <p14:creationId xmlns:p14="http://schemas.microsoft.com/office/powerpoint/2010/main" val="213492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A00F43-0EF8-4B2F-AAA0-29CDEB799CBB}" type="datetime3">
              <a:rPr lang="en-US" smtClean="0"/>
              <a:t>15 April 2025</a:t>
            </a:fld>
            <a:endParaRPr lang="en-US"/>
          </a:p>
        </p:txBody>
      </p:sp>
      <p:sp>
        <p:nvSpPr>
          <p:cNvPr id="8" name="Footer Placeholder 7"/>
          <p:cNvSpPr>
            <a:spLocks noGrp="1"/>
          </p:cNvSpPr>
          <p:nvPr>
            <p:ph type="ftr" sz="quarter" idx="11"/>
          </p:nvPr>
        </p:nvSpPr>
        <p:spPr/>
        <p:txBody>
          <a:bodyPr/>
          <a:lstStyle/>
          <a:p>
            <a:r>
              <a:rPr lang="en-US"/>
              <a:t>Dr. Sudarshan Rao K</a:t>
            </a:r>
          </a:p>
        </p:txBody>
      </p:sp>
      <p:sp>
        <p:nvSpPr>
          <p:cNvPr id="9" name="Slide Number Placeholder 8"/>
          <p:cNvSpPr>
            <a:spLocks noGrp="1"/>
          </p:cNvSpPr>
          <p:nvPr>
            <p:ph type="sldNum" sz="quarter" idx="12"/>
          </p:nvPr>
        </p:nvSpPr>
        <p:spPr/>
        <p:txBody>
          <a:bodyPr/>
          <a:lstStyle/>
          <a:p>
            <a:fld id="{DE19987B-39D8-4CB5-BD06-CFC9446EB1E2}" type="slidenum">
              <a:rPr lang="en-US" smtClean="0"/>
              <a:t>‹#›</a:t>
            </a:fld>
            <a:endParaRPr lang="en-US"/>
          </a:p>
        </p:txBody>
      </p:sp>
    </p:spTree>
    <p:extLst>
      <p:ext uri="{BB962C8B-B14F-4D97-AF65-F5344CB8AC3E}">
        <p14:creationId xmlns:p14="http://schemas.microsoft.com/office/powerpoint/2010/main" val="811686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63BBA3-A1A1-44A3-8D01-FC3FC330D5B8}" type="datetime3">
              <a:rPr lang="en-US" smtClean="0"/>
              <a:t>15 April 2025</a:t>
            </a:fld>
            <a:endParaRPr lang="en-US"/>
          </a:p>
        </p:txBody>
      </p:sp>
      <p:sp>
        <p:nvSpPr>
          <p:cNvPr id="4" name="Footer Placeholder 3"/>
          <p:cNvSpPr>
            <a:spLocks noGrp="1"/>
          </p:cNvSpPr>
          <p:nvPr>
            <p:ph type="ftr" sz="quarter" idx="11"/>
          </p:nvPr>
        </p:nvSpPr>
        <p:spPr/>
        <p:txBody>
          <a:bodyPr/>
          <a:lstStyle/>
          <a:p>
            <a:r>
              <a:rPr lang="en-US" dirty="0"/>
              <a:t>Dr. </a:t>
            </a:r>
            <a:r>
              <a:rPr lang="en-US" dirty="0" err="1"/>
              <a:t>Sudarshan</a:t>
            </a:r>
            <a:r>
              <a:rPr lang="en-US" dirty="0"/>
              <a:t> </a:t>
            </a:r>
            <a:r>
              <a:rPr lang="en-US" dirty="0" err="1"/>
              <a:t>Rao</a:t>
            </a:r>
            <a:r>
              <a:rPr lang="en-US" dirty="0"/>
              <a:t> K</a:t>
            </a:r>
          </a:p>
        </p:txBody>
      </p:sp>
      <p:sp>
        <p:nvSpPr>
          <p:cNvPr id="5" name="Slide Number Placeholder 4"/>
          <p:cNvSpPr>
            <a:spLocks noGrp="1"/>
          </p:cNvSpPr>
          <p:nvPr>
            <p:ph type="sldNum" sz="quarter" idx="12"/>
          </p:nvPr>
        </p:nvSpPr>
        <p:spPr/>
        <p:txBody>
          <a:bodyPr/>
          <a:lstStyle/>
          <a:p>
            <a:fld id="{DE19987B-39D8-4CB5-BD06-CFC9446EB1E2}" type="slidenum">
              <a:rPr lang="en-US" smtClean="0"/>
              <a:t>‹#›</a:t>
            </a:fld>
            <a:endParaRPr lang="en-US"/>
          </a:p>
        </p:txBody>
      </p:sp>
    </p:spTree>
    <p:extLst>
      <p:ext uri="{BB962C8B-B14F-4D97-AF65-F5344CB8AC3E}">
        <p14:creationId xmlns:p14="http://schemas.microsoft.com/office/powerpoint/2010/main" val="257670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22C723-85CE-4E20-A0A2-6D72A206A5C9}" type="datetime3">
              <a:rPr lang="en-US" smtClean="0"/>
              <a:t>15 April 2025</a:t>
            </a:fld>
            <a:endParaRPr lang="en-US"/>
          </a:p>
        </p:txBody>
      </p:sp>
      <p:sp>
        <p:nvSpPr>
          <p:cNvPr id="3" name="Footer Placeholder 2"/>
          <p:cNvSpPr>
            <a:spLocks noGrp="1"/>
          </p:cNvSpPr>
          <p:nvPr>
            <p:ph type="ftr" sz="quarter" idx="11"/>
          </p:nvPr>
        </p:nvSpPr>
        <p:spPr/>
        <p:txBody>
          <a:bodyPr/>
          <a:lstStyle/>
          <a:p>
            <a:r>
              <a:rPr lang="en-US"/>
              <a:t>Dr. Sudarshan Rao K</a:t>
            </a:r>
          </a:p>
        </p:txBody>
      </p:sp>
      <p:sp>
        <p:nvSpPr>
          <p:cNvPr id="4" name="Slide Number Placeholder 3"/>
          <p:cNvSpPr>
            <a:spLocks noGrp="1"/>
          </p:cNvSpPr>
          <p:nvPr>
            <p:ph type="sldNum" sz="quarter" idx="12"/>
          </p:nvPr>
        </p:nvSpPr>
        <p:spPr/>
        <p:txBody>
          <a:bodyPr/>
          <a:lstStyle/>
          <a:p>
            <a:fld id="{DE19987B-39D8-4CB5-BD06-CFC9446EB1E2}" type="slidenum">
              <a:rPr lang="en-US" smtClean="0"/>
              <a:t>‹#›</a:t>
            </a:fld>
            <a:endParaRPr lang="en-US"/>
          </a:p>
        </p:txBody>
      </p:sp>
    </p:spTree>
    <p:extLst>
      <p:ext uri="{BB962C8B-B14F-4D97-AF65-F5344CB8AC3E}">
        <p14:creationId xmlns:p14="http://schemas.microsoft.com/office/powerpoint/2010/main" val="104638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0D478C-0BE5-4C34-8EE9-66C8729C2365}" type="datetime3">
              <a:rPr lang="en-US" smtClean="0"/>
              <a:t>15 April 2025</a:t>
            </a:fld>
            <a:endParaRPr lang="en-US"/>
          </a:p>
        </p:txBody>
      </p:sp>
      <p:sp>
        <p:nvSpPr>
          <p:cNvPr id="6" name="Footer Placeholder 5"/>
          <p:cNvSpPr>
            <a:spLocks noGrp="1"/>
          </p:cNvSpPr>
          <p:nvPr>
            <p:ph type="ftr" sz="quarter" idx="11"/>
          </p:nvPr>
        </p:nvSpPr>
        <p:spPr/>
        <p:txBody>
          <a:bodyPr/>
          <a:lstStyle/>
          <a:p>
            <a:r>
              <a:rPr lang="en-US"/>
              <a:t>Dr. Sudarshan Rao K</a:t>
            </a:r>
          </a:p>
        </p:txBody>
      </p:sp>
      <p:sp>
        <p:nvSpPr>
          <p:cNvPr id="7" name="Slide Number Placeholder 6"/>
          <p:cNvSpPr>
            <a:spLocks noGrp="1"/>
          </p:cNvSpPr>
          <p:nvPr>
            <p:ph type="sldNum" sz="quarter" idx="12"/>
          </p:nvPr>
        </p:nvSpPr>
        <p:spPr/>
        <p:txBody>
          <a:bodyPr/>
          <a:lstStyle/>
          <a:p>
            <a:fld id="{DE19987B-39D8-4CB5-BD06-CFC9446EB1E2}" type="slidenum">
              <a:rPr lang="en-US" smtClean="0"/>
              <a:t>‹#›</a:t>
            </a:fld>
            <a:endParaRPr lang="en-US"/>
          </a:p>
        </p:txBody>
      </p:sp>
    </p:spTree>
    <p:extLst>
      <p:ext uri="{BB962C8B-B14F-4D97-AF65-F5344CB8AC3E}">
        <p14:creationId xmlns:p14="http://schemas.microsoft.com/office/powerpoint/2010/main" val="2986470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33965B-1154-4BCA-9886-3884E0F7BBFB}" type="datetime3">
              <a:rPr lang="en-US" smtClean="0"/>
              <a:t>15 April 2025</a:t>
            </a:fld>
            <a:endParaRPr lang="en-US"/>
          </a:p>
        </p:txBody>
      </p:sp>
      <p:sp>
        <p:nvSpPr>
          <p:cNvPr id="6" name="Footer Placeholder 5"/>
          <p:cNvSpPr>
            <a:spLocks noGrp="1"/>
          </p:cNvSpPr>
          <p:nvPr>
            <p:ph type="ftr" sz="quarter" idx="11"/>
          </p:nvPr>
        </p:nvSpPr>
        <p:spPr/>
        <p:txBody>
          <a:bodyPr/>
          <a:lstStyle/>
          <a:p>
            <a:r>
              <a:rPr lang="en-US"/>
              <a:t>Dr. Sudarshan Rao K</a:t>
            </a:r>
          </a:p>
        </p:txBody>
      </p:sp>
      <p:sp>
        <p:nvSpPr>
          <p:cNvPr id="7" name="Slide Number Placeholder 6"/>
          <p:cNvSpPr>
            <a:spLocks noGrp="1"/>
          </p:cNvSpPr>
          <p:nvPr>
            <p:ph type="sldNum" sz="quarter" idx="12"/>
          </p:nvPr>
        </p:nvSpPr>
        <p:spPr/>
        <p:txBody>
          <a:bodyPr/>
          <a:lstStyle/>
          <a:p>
            <a:fld id="{DE19987B-39D8-4CB5-BD06-CFC9446EB1E2}" type="slidenum">
              <a:rPr lang="en-US" smtClean="0"/>
              <a:t>‹#›</a:t>
            </a:fld>
            <a:endParaRPr lang="en-US"/>
          </a:p>
        </p:txBody>
      </p:sp>
    </p:spTree>
    <p:extLst>
      <p:ext uri="{BB962C8B-B14F-4D97-AF65-F5344CB8AC3E}">
        <p14:creationId xmlns:p14="http://schemas.microsoft.com/office/powerpoint/2010/main" val="2883234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7" name="Picture 3" descr="C:\Users\user\Desktop\Untitled.pn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5570" y="701642"/>
            <a:ext cx="9608820" cy="60039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b="1">
                <a:solidFill>
                  <a:srgbClr val="C00000"/>
                </a:solidFill>
                <a:latin typeface="Open sans"/>
              </a:defRPr>
            </a:lvl1pPr>
          </a:lstStyle>
          <a:p>
            <a:fld id="{0D474A20-8673-4341-82E1-20E21B3D8F9D}" type="datetime3">
              <a:rPr lang="en-US" smtClean="0"/>
              <a:t>15 April 2025</a:t>
            </a:fld>
            <a:endParaRPr lang="en-US"/>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b="1">
                <a:solidFill>
                  <a:srgbClr val="C00000"/>
                </a:solidFill>
                <a:latin typeface="Open sans"/>
              </a:defRPr>
            </a:lvl1pPr>
          </a:lstStyle>
          <a:p>
            <a:r>
              <a:rPr lang="en-US" dirty="0"/>
              <a:t>Dr. </a:t>
            </a:r>
            <a:r>
              <a:rPr lang="en-US" dirty="0" err="1"/>
              <a:t>Sudarshan</a:t>
            </a:r>
            <a:r>
              <a:rPr lang="en-US" dirty="0"/>
              <a:t> </a:t>
            </a:r>
            <a:r>
              <a:rPr lang="en-US" dirty="0" err="1"/>
              <a:t>Rao</a:t>
            </a:r>
            <a:r>
              <a:rPr lang="en-US" dirty="0"/>
              <a:t> K</a:t>
            </a:r>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b="1">
                <a:solidFill>
                  <a:srgbClr val="C00000"/>
                </a:solidFill>
                <a:latin typeface="Open sans"/>
              </a:defRPr>
            </a:lvl1pPr>
          </a:lstStyle>
          <a:p>
            <a:fld id="{DE19987B-39D8-4CB5-BD06-CFC9446EB1E2}" type="slidenum">
              <a:rPr lang="en-US" smtClean="0"/>
              <a:pPr/>
              <a:t>‹#›</a:t>
            </a:fld>
            <a:endParaRPr lang="en-US"/>
          </a:p>
        </p:txBody>
      </p:sp>
      <p:sp>
        <p:nvSpPr>
          <p:cNvPr id="7" name="Rectangle 6"/>
          <p:cNvSpPr/>
          <p:nvPr userDrawn="1"/>
        </p:nvSpPr>
        <p:spPr>
          <a:xfrm>
            <a:off x="115570" y="152400"/>
            <a:ext cx="9608820" cy="661355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Users\Suma\Downloads\logo_for office use (1)_page-0001.jpg"/>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8585200" y="175896"/>
            <a:ext cx="1079416" cy="890905"/>
          </a:xfrm>
          <a:prstGeom prst="rect">
            <a:avLst/>
          </a:prstGeom>
          <a:noFill/>
          <a:ln>
            <a:noFill/>
          </a:ln>
        </p:spPr>
      </p:pic>
    </p:spTree>
    <p:extLst>
      <p:ext uri="{BB962C8B-B14F-4D97-AF65-F5344CB8AC3E}">
        <p14:creationId xmlns:p14="http://schemas.microsoft.com/office/powerpoint/2010/main" val="7102958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Roboto"/>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1"/>
          </a:solidFill>
          <a:latin typeface="Open sans"/>
          <a:ea typeface="+mn-ea"/>
          <a:cs typeface="+mn-cs"/>
        </a:defRPr>
      </a:lvl1pPr>
      <a:lvl2pPr marL="742950" indent="-285750" algn="l" defTabSz="914400" rtl="0" eaLnBrk="1" latinLnBrk="0" hangingPunct="1">
        <a:spcBef>
          <a:spcPct val="20000"/>
        </a:spcBef>
        <a:buFont typeface="Arial" pitchFamily="34" charset="0"/>
        <a:buChar char="–"/>
        <a:defRPr sz="2800" b="1" kern="1200">
          <a:solidFill>
            <a:schemeClr val="tx1"/>
          </a:solidFill>
          <a:latin typeface="Open sans"/>
          <a:ea typeface="+mn-ea"/>
          <a:cs typeface="+mn-cs"/>
        </a:defRPr>
      </a:lvl2pPr>
      <a:lvl3pPr marL="1143000" indent="-228600" algn="l" defTabSz="914400" rtl="0" eaLnBrk="1" latinLnBrk="0" hangingPunct="1">
        <a:spcBef>
          <a:spcPct val="20000"/>
        </a:spcBef>
        <a:buFont typeface="Arial" pitchFamily="34" charset="0"/>
        <a:buChar char="•"/>
        <a:defRPr sz="2400" b="1" kern="1200">
          <a:solidFill>
            <a:schemeClr val="tx1"/>
          </a:solidFill>
          <a:latin typeface="Open sans"/>
          <a:ea typeface="+mn-ea"/>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Open sans"/>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Open sans"/>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3" name="Google Shape;2053;p1"/>
          <p:cNvSpPr txBox="1">
            <a:spLocks noGrp="1"/>
          </p:cNvSpPr>
          <p:nvPr>
            <p:ph type="ctrTitle"/>
          </p:nvPr>
        </p:nvSpPr>
        <p:spPr>
          <a:xfrm>
            <a:off x="152400" y="1352400"/>
            <a:ext cx="9525000" cy="1559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C00000"/>
              </a:buClr>
              <a:buSzPts val="3600"/>
              <a:buFont typeface="Roboto"/>
              <a:buNone/>
            </a:pPr>
            <a:r>
              <a:rPr lang="en-US" sz="3600" b="1" dirty="0">
                <a:solidFill>
                  <a:srgbClr val="C00000"/>
                </a:solidFill>
                <a:latin typeface="Arial" panose="020B0604020202020204" pitchFamily="34" charset="0"/>
                <a:ea typeface="Open sans" panose="020B0606030504020204" pitchFamily="34" charset="0"/>
                <a:cs typeface="Arial" panose="020B0604020202020204" pitchFamily="34" charset="0"/>
              </a:rPr>
              <a:t>Title : MULTI MODEL BASED DISEASE PREDICTION SYSTEM USING MACHINE LEARNING</a:t>
            </a:r>
            <a:endParaRPr sz="3600" b="1" dirty="0">
              <a:solidFill>
                <a:srgbClr val="0033CC"/>
              </a:solidFill>
              <a:latin typeface="Arial" panose="020B0604020202020204" pitchFamily="34" charset="0"/>
              <a:ea typeface="Open sans" panose="020B0606030504020204" pitchFamily="34" charset="0"/>
              <a:cs typeface="Arial" panose="020B0604020202020204" pitchFamily="34" charset="0"/>
            </a:endParaRPr>
          </a:p>
        </p:txBody>
      </p:sp>
      <p:sp>
        <p:nvSpPr>
          <p:cNvPr id="2055" name="Google Shape;2055;p1"/>
          <p:cNvSpPr txBox="1">
            <a:spLocks noGrp="1"/>
          </p:cNvSpPr>
          <p:nvPr>
            <p:ph type="subTitle" idx="1"/>
          </p:nvPr>
        </p:nvSpPr>
        <p:spPr>
          <a:xfrm>
            <a:off x="4319347" y="3307611"/>
            <a:ext cx="5145509" cy="2838386"/>
          </a:xfrm>
          <a:prstGeom prst="rect">
            <a:avLst/>
          </a:prstGeom>
          <a:noFill/>
          <a:ln>
            <a:noFill/>
          </a:ln>
        </p:spPr>
        <p:txBody>
          <a:bodyPr spcFirstLastPara="1" wrap="square" lIns="91425" tIns="45700" rIns="91425" bIns="45700" anchor="t" anchorCtr="0">
            <a:normAutofit fontScale="92500" lnSpcReduction="10000"/>
          </a:bodyPr>
          <a:lstStyle/>
          <a:p>
            <a:pPr marL="0" lvl="0" indent="0" rtl="0">
              <a:spcBef>
                <a:spcPts val="0"/>
              </a:spcBef>
              <a:spcAft>
                <a:spcPts val="0"/>
              </a:spcAft>
              <a:buClr>
                <a:srgbClr val="FF0000"/>
              </a:buClr>
              <a:buSzPts val="2000"/>
              <a:buNone/>
            </a:pPr>
            <a:r>
              <a:rPr lang="en-US" sz="2000" dirty="0">
                <a:solidFill>
                  <a:srgbClr val="FF0000"/>
                </a:solidFill>
                <a:latin typeface="Arial" panose="020B0604020202020204" pitchFamily="34" charset="0"/>
                <a:cs typeface="Arial" panose="020B0604020202020204" pitchFamily="34" charset="0"/>
              </a:rPr>
              <a:t>Disha P.U. (4MW21AD015) </a:t>
            </a:r>
            <a:endParaRPr sz="2000" dirty="0">
              <a:solidFill>
                <a:srgbClr val="FF0000"/>
              </a:solidFill>
              <a:latin typeface="Arial" panose="020B0604020202020204" pitchFamily="34" charset="0"/>
              <a:cs typeface="Arial" panose="020B0604020202020204" pitchFamily="34" charset="0"/>
            </a:endParaRPr>
          </a:p>
          <a:p>
            <a:pPr marL="0" lvl="0" indent="0" rtl="0">
              <a:spcBef>
                <a:spcPts val="0"/>
              </a:spcBef>
              <a:spcAft>
                <a:spcPts val="0"/>
              </a:spcAft>
              <a:buClr>
                <a:srgbClr val="FF0000"/>
              </a:buClr>
              <a:buSzPts val="2000"/>
              <a:buNone/>
            </a:pPr>
            <a:r>
              <a:rPr lang="en-US" sz="2000" dirty="0" err="1">
                <a:solidFill>
                  <a:srgbClr val="FF0000"/>
                </a:solidFill>
                <a:latin typeface="Arial" panose="020B0604020202020204" pitchFamily="34" charset="0"/>
                <a:cs typeface="Arial" panose="020B0604020202020204" pitchFamily="34" charset="0"/>
              </a:rPr>
              <a:t>Hithashree</a:t>
            </a:r>
            <a:r>
              <a:rPr lang="en-US" sz="2000" dirty="0">
                <a:solidFill>
                  <a:srgbClr val="FF0000"/>
                </a:solidFill>
                <a:latin typeface="Arial" panose="020B0604020202020204" pitchFamily="34" charset="0"/>
                <a:cs typeface="Arial" panose="020B0604020202020204" pitchFamily="34" charset="0"/>
              </a:rPr>
              <a:t> (4MW21AD019) </a:t>
            </a:r>
            <a:endParaRPr sz="2000" dirty="0">
              <a:solidFill>
                <a:srgbClr val="FF0000"/>
              </a:solidFill>
              <a:latin typeface="Arial" panose="020B0604020202020204" pitchFamily="34" charset="0"/>
              <a:cs typeface="Arial" panose="020B0604020202020204" pitchFamily="34" charset="0"/>
            </a:endParaRPr>
          </a:p>
          <a:p>
            <a:pPr marL="0" lvl="0" indent="0" rtl="0">
              <a:spcBef>
                <a:spcPts val="0"/>
              </a:spcBef>
              <a:spcAft>
                <a:spcPts val="0"/>
              </a:spcAft>
              <a:buClr>
                <a:srgbClr val="FF0000"/>
              </a:buClr>
              <a:buSzPts val="2000"/>
              <a:buNone/>
            </a:pPr>
            <a:r>
              <a:rPr lang="en-US" sz="2000" dirty="0">
                <a:solidFill>
                  <a:srgbClr val="FF0000"/>
                </a:solidFill>
                <a:latin typeface="Arial" panose="020B0604020202020204" pitchFamily="34" charset="0"/>
                <a:cs typeface="Arial" panose="020B0604020202020204" pitchFamily="34" charset="0"/>
              </a:rPr>
              <a:t>Neha Dinesh </a:t>
            </a:r>
            <a:r>
              <a:rPr lang="en-US" sz="2000" dirty="0" err="1">
                <a:solidFill>
                  <a:srgbClr val="FF0000"/>
                </a:solidFill>
                <a:latin typeface="Arial" panose="020B0604020202020204" pitchFamily="34" charset="0"/>
                <a:cs typeface="Arial" panose="020B0604020202020204" pitchFamily="34" charset="0"/>
              </a:rPr>
              <a:t>Shettigar</a:t>
            </a:r>
            <a:r>
              <a:rPr lang="en-US" sz="2000" dirty="0">
                <a:solidFill>
                  <a:srgbClr val="FF0000"/>
                </a:solidFill>
                <a:latin typeface="Arial" panose="020B0604020202020204" pitchFamily="34" charset="0"/>
                <a:cs typeface="Arial" panose="020B0604020202020204" pitchFamily="34" charset="0"/>
              </a:rPr>
              <a:t> (4MW21AD030) </a:t>
            </a:r>
            <a:endParaRPr sz="2000" dirty="0">
              <a:solidFill>
                <a:srgbClr val="FF0000"/>
              </a:solidFill>
              <a:latin typeface="Arial" panose="020B0604020202020204" pitchFamily="34" charset="0"/>
              <a:cs typeface="Arial" panose="020B0604020202020204" pitchFamily="34" charset="0"/>
            </a:endParaRPr>
          </a:p>
          <a:p>
            <a:pPr marL="0" lvl="0" indent="0" rtl="0">
              <a:spcBef>
                <a:spcPts val="0"/>
              </a:spcBef>
              <a:spcAft>
                <a:spcPts val="0"/>
              </a:spcAft>
              <a:buClr>
                <a:srgbClr val="FF0000"/>
              </a:buClr>
              <a:buSzPts val="2000"/>
              <a:buNone/>
            </a:pPr>
            <a:r>
              <a:rPr lang="en-US" sz="2000" dirty="0">
                <a:solidFill>
                  <a:srgbClr val="FF0000"/>
                </a:solidFill>
                <a:latin typeface="Arial" panose="020B0604020202020204" pitchFamily="34" charset="0"/>
                <a:cs typeface="Arial" panose="020B0604020202020204" pitchFamily="34" charset="0"/>
              </a:rPr>
              <a:t>Nidhi Prabhu K (4MW21AD032)</a:t>
            </a:r>
            <a:endParaRPr sz="2000" dirty="0">
              <a:solidFill>
                <a:srgbClr val="FF0000"/>
              </a:solidFill>
              <a:latin typeface="Arial" panose="020B0604020202020204" pitchFamily="34" charset="0"/>
              <a:cs typeface="Arial" panose="020B0604020202020204" pitchFamily="34" charset="0"/>
            </a:endParaRPr>
          </a:p>
          <a:p>
            <a:pPr marL="0" lvl="0" indent="0" rtl="0">
              <a:spcBef>
                <a:spcPts val="0"/>
              </a:spcBef>
              <a:spcAft>
                <a:spcPts val="0"/>
              </a:spcAft>
              <a:buClr>
                <a:srgbClr val="FF0000"/>
              </a:buClr>
              <a:buSzPts val="2000"/>
              <a:buNone/>
            </a:pPr>
            <a:r>
              <a:rPr lang="en-US" sz="2000" dirty="0">
                <a:solidFill>
                  <a:srgbClr val="FF0000"/>
                </a:solidFill>
                <a:latin typeface="Arial" panose="020B0604020202020204" pitchFamily="34" charset="0"/>
                <a:cs typeface="Arial" panose="020B0604020202020204" pitchFamily="34" charset="0"/>
              </a:rPr>
              <a:t> </a:t>
            </a:r>
            <a:endParaRPr sz="2000" dirty="0">
              <a:solidFill>
                <a:srgbClr val="FF0000"/>
              </a:solidFill>
              <a:latin typeface="Arial" panose="020B0604020202020204" pitchFamily="34" charset="0"/>
              <a:cs typeface="Arial" panose="020B0604020202020204" pitchFamily="34" charset="0"/>
            </a:endParaRPr>
          </a:p>
          <a:p>
            <a:pPr marL="0" lvl="0" indent="0" rtl="0">
              <a:spcBef>
                <a:spcPts val="400"/>
              </a:spcBef>
              <a:spcAft>
                <a:spcPts val="0"/>
              </a:spcAft>
              <a:buClr>
                <a:srgbClr val="FF0000"/>
              </a:buClr>
              <a:buSzPts val="2000"/>
              <a:buNone/>
            </a:pPr>
            <a:r>
              <a:rPr lang="en-US" sz="2000" dirty="0">
                <a:solidFill>
                  <a:srgbClr val="FF0000"/>
                </a:solidFill>
                <a:latin typeface="Arial" panose="020B0604020202020204" pitchFamily="34" charset="0"/>
                <a:ea typeface="Open Sans"/>
                <a:cs typeface="Arial" panose="020B0604020202020204" pitchFamily="34" charset="0"/>
                <a:sym typeface="Open Sans"/>
              </a:rPr>
              <a:t>Guide : D</a:t>
            </a:r>
            <a:r>
              <a:rPr lang="en-US" sz="2000" dirty="0">
                <a:solidFill>
                  <a:srgbClr val="FF0000"/>
                </a:solidFill>
                <a:latin typeface="Arial" panose="020B0604020202020204" pitchFamily="34" charset="0"/>
                <a:cs typeface="Arial" panose="020B0604020202020204" pitchFamily="34" charset="0"/>
              </a:rPr>
              <a:t>r. Ganesha Prasad</a:t>
            </a:r>
          </a:p>
          <a:p>
            <a:pPr marL="0" lvl="0" indent="0" rtl="0">
              <a:spcBef>
                <a:spcPts val="400"/>
              </a:spcBef>
              <a:spcAft>
                <a:spcPts val="0"/>
              </a:spcAft>
              <a:buClr>
                <a:srgbClr val="FF0000"/>
              </a:buClr>
              <a:buSzPts val="2000"/>
              <a:buNone/>
            </a:pPr>
            <a:r>
              <a:rPr lang="en-IN" sz="2000" dirty="0">
                <a:solidFill>
                  <a:srgbClr val="FF0000"/>
                </a:solidFill>
                <a:latin typeface="Arial" panose="020B0604020202020204" pitchFamily="34" charset="0"/>
                <a:cs typeface="Arial" panose="020B0604020202020204" pitchFamily="34" charset="0"/>
              </a:rPr>
              <a:t>Assistant Professor(Selection Grade)</a:t>
            </a:r>
            <a:endParaRPr sz="2000" dirty="0">
              <a:solidFill>
                <a:srgbClr val="FF0000"/>
              </a:solidFill>
              <a:latin typeface="Arial" panose="020B0604020202020204" pitchFamily="34" charset="0"/>
              <a:cs typeface="Arial" panose="020B0604020202020204" pitchFamily="34" charset="0"/>
            </a:endParaRPr>
          </a:p>
          <a:p>
            <a:pPr marL="0" lvl="0" indent="0" rtl="0">
              <a:spcBef>
                <a:spcPts val="400"/>
              </a:spcBef>
              <a:spcAft>
                <a:spcPts val="0"/>
              </a:spcAft>
              <a:buClr>
                <a:srgbClr val="FF0000"/>
              </a:buClr>
              <a:buSzPts val="2000"/>
              <a:buNone/>
            </a:pPr>
            <a:r>
              <a:rPr lang="en-US" sz="2000" dirty="0">
                <a:solidFill>
                  <a:srgbClr val="FF0000"/>
                </a:solidFill>
                <a:latin typeface="Arial" panose="020B0604020202020204" pitchFamily="34" charset="0"/>
                <a:ea typeface="Open Sans"/>
                <a:cs typeface="Arial" panose="020B0604020202020204" pitchFamily="34" charset="0"/>
                <a:sym typeface="Open Sans"/>
              </a:rPr>
              <a:t>Dept : Artificial Intelligence and Data Scien</a:t>
            </a:r>
            <a:r>
              <a:rPr lang="en-US" sz="2000" dirty="0">
                <a:solidFill>
                  <a:srgbClr val="FF0000"/>
                </a:solidFill>
                <a:latin typeface="Arial" panose="020B0604020202020204" pitchFamily="34" charset="0"/>
                <a:cs typeface="Arial" panose="020B0604020202020204" pitchFamily="34" charset="0"/>
              </a:rPr>
              <a:t>ce</a:t>
            </a:r>
            <a:endParaRPr sz="2000" dirty="0">
              <a:solidFill>
                <a:srgbClr val="FF0000"/>
              </a:solidFill>
              <a:latin typeface="Arial" panose="020B0604020202020204" pitchFamily="34" charset="0"/>
              <a:ea typeface="Open Sans"/>
              <a:cs typeface="Arial" panose="020B0604020202020204" pitchFamily="34" charset="0"/>
              <a:sym typeface="Open Sans"/>
            </a:endParaRPr>
          </a:p>
        </p:txBody>
      </p:sp>
      <p:grpSp>
        <p:nvGrpSpPr>
          <p:cNvPr id="4" name="Google Shape;325;p36">
            <a:extLst>
              <a:ext uri="{FF2B5EF4-FFF2-40B4-BE49-F238E27FC236}">
                <a16:creationId xmlns:a16="http://schemas.microsoft.com/office/drawing/2014/main" id="{D5EFFF0D-F1AF-D1DB-7A23-766CB0CFE6B7}"/>
              </a:ext>
            </a:extLst>
          </p:cNvPr>
          <p:cNvGrpSpPr/>
          <p:nvPr/>
        </p:nvGrpSpPr>
        <p:grpSpPr>
          <a:xfrm>
            <a:off x="228712" y="2820228"/>
            <a:ext cx="3852897" cy="3781670"/>
            <a:chOff x="4398025" y="622868"/>
            <a:chExt cx="4671129" cy="3682309"/>
          </a:xfrm>
        </p:grpSpPr>
        <p:sp>
          <p:nvSpPr>
            <p:cNvPr id="5" name="Google Shape;326;p36">
              <a:extLst>
                <a:ext uri="{FF2B5EF4-FFF2-40B4-BE49-F238E27FC236}">
                  <a16:creationId xmlns:a16="http://schemas.microsoft.com/office/drawing/2014/main" id="{A01BF114-E728-4009-5307-49E20EA516D9}"/>
                </a:ext>
              </a:extLst>
            </p:cNvPr>
            <p:cNvSpPr/>
            <p:nvPr/>
          </p:nvSpPr>
          <p:spPr>
            <a:xfrm>
              <a:off x="7506382" y="781174"/>
              <a:ext cx="689050" cy="684983"/>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27;p36">
              <a:extLst>
                <a:ext uri="{FF2B5EF4-FFF2-40B4-BE49-F238E27FC236}">
                  <a16:creationId xmlns:a16="http://schemas.microsoft.com/office/drawing/2014/main" id="{89782736-2515-B696-5958-5F3FCF2D17C3}"/>
                </a:ext>
              </a:extLst>
            </p:cNvPr>
            <p:cNvSpPr/>
            <p:nvPr/>
          </p:nvSpPr>
          <p:spPr>
            <a:xfrm>
              <a:off x="4613946" y="697900"/>
              <a:ext cx="4028811" cy="3329952"/>
            </a:xfrm>
            <a:custGeom>
              <a:avLst/>
              <a:gdLst/>
              <a:ahLst/>
              <a:cxnLst/>
              <a:rect l="l" t="t" r="r" b="b"/>
              <a:pathLst>
                <a:path w="42729" h="35317" extrusionOk="0">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28;p36">
              <a:extLst>
                <a:ext uri="{FF2B5EF4-FFF2-40B4-BE49-F238E27FC236}">
                  <a16:creationId xmlns:a16="http://schemas.microsoft.com/office/drawing/2014/main" id="{DFADAB06-B00F-C2B8-A697-D539C8490C80}"/>
                </a:ext>
              </a:extLst>
            </p:cNvPr>
            <p:cNvSpPr/>
            <p:nvPr/>
          </p:nvSpPr>
          <p:spPr>
            <a:xfrm>
              <a:off x="4476284" y="4168083"/>
              <a:ext cx="4228512" cy="91836"/>
            </a:xfrm>
            <a:custGeom>
              <a:avLst/>
              <a:gdLst/>
              <a:ahLst/>
              <a:cxnLst/>
              <a:rect l="l" t="t" r="r" b="b"/>
              <a:pathLst>
                <a:path w="44847" h="974" extrusionOk="0">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9;p36">
              <a:extLst>
                <a:ext uri="{FF2B5EF4-FFF2-40B4-BE49-F238E27FC236}">
                  <a16:creationId xmlns:a16="http://schemas.microsoft.com/office/drawing/2014/main" id="{45A7E9AA-99FA-BD54-25DA-107D4B4A57D2}"/>
                </a:ext>
              </a:extLst>
            </p:cNvPr>
            <p:cNvSpPr/>
            <p:nvPr/>
          </p:nvSpPr>
          <p:spPr>
            <a:xfrm>
              <a:off x="4476284" y="4168083"/>
              <a:ext cx="1848506" cy="94570"/>
            </a:xfrm>
            <a:custGeom>
              <a:avLst/>
              <a:gdLst/>
              <a:ahLst/>
              <a:cxnLst/>
              <a:rect l="l" t="t" r="r" b="b"/>
              <a:pathLst>
                <a:path w="19605" h="1003" extrusionOk="0">
                  <a:moveTo>
                    <a:pt x="659" y="1"/>
                  </a:moveTo>
                  <a:cubicBezTo>
                    <a:pt x="1" y="1"/>
                    <a:pt x="1" y="1003"/>
                    <a:pt x="659" y="1003"/>
                  </a:cubicBezTo>
                  <a:lnTo>
                    <a:pt x="19605" y="1003"/>
                  </a:lnTo>
                  <a:lnTo>
                    <a:pt x="19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0;p36">
              <a:extLst>
                <a:ext uri="{FF2B5EF4-FFF2-40B4-BE49-F238E27FC236}">
                  <a16:creationId xmlns:a16="http://schemas.microsoft.com/office/drawing/2014/main" id="{ABF3F38A-3D29-673C-806C-8E2593893425}"/>
                </a:ext>
              </a:extLst>
            </p:cNvPr>
            <p:cNvSpPr/>
            <p:nvPr/>
          </p:nvSpPr>
          <p:spPr>
            <a:xfrm>
              <a:off x="6222224" y="4120939"/>
              <a:ext cx="202435" cy="184238"/>
            </a:xfrm>
            <a:custGeom>
              <a:avLst/>
              <a:gdLst/>
              <a:ahLst/>
              <a:cxnLst/>
              <a:rect l="l" t="t" r="r" b="b"/>
              <a:pathLst>
                <a:path w="2147" h="1954" extrusionOk="0">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1;p36">
              <a:extLst>
                <a:ext uri="{FF2B5EF4-FFF2-40B4-BE49-F238E27FC236}">
                  <a16:creationId xmlns:a16="http://schemas.microsoft.com/office/drawing/2014/main" id="{1978BF03-3001-9151-47C4-D9D7B19C729C}"/>
                </a:ext>
              </a:extLst>
            </p:cNvPr>
            <p:cNvSpPr/>
            <p:nvPr/>
          </p:nvSpPr>
          <p:spPr>
            <a:xfrm>
              <a:off x="7638907" y="2002377"/>
              <a:ext cx="1430247" cy="2025484"/>
            </a:xfrm>
            <a:custGeom>
              <a:avLst/>
              <a:gdLst/>
              <a:ahLst/>
              <a:cxnLst/>
              <a:rect l="l" t="t" r="r" b="b"/>
              <a:pathLst>
                <a:path w="15169" h="21482" extrusionOk="0">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2;p36">
              <a:extLst>
                <a:ext uri="{FF2B5EF4-FFF2-40B4-BE49-F238E27FC236}">
                  <a16:creationId xmlns:a16="http://schemas.microsoft.com/office/drawing/2014/main" id="{CB731D35-180B-C5A1-03E8-92F01270119F}"/>
                </a:ext>
              </a:extLst>
            </p:cNvPr>
            <p:cNvSpPr/>
            <p:nvPr/>
          </p:nvSpPr>
          <p:spPr>
            <a:xfrm>
              <a:off x="5266893" y="1680100"/>
              <a:ext cx="2860494" cy="1856615"/>
            </a:xfrm>
            <a:custGeom>
              <a:avLst/>
              <a:gdLst/>
              <a:ahLst/>
              <a:cxnLst/>
              <a:rect l="l" t="t" r="r" b="b"/>
              <a:pathLst>
                <a:path w="30338" h="19691" extrusionOk="0">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3;p36">
              <a:extLst>
                <a:ext uri="{FF2B5EF4-FFF2-40B4-BE49-F238E27FC236}">
                  <a16:creationId xmlns:a16="http://schemas.microsoft.com/office/drawing/2014/main" id="{A8BD32C9-383A-316B-CEED-4B781CBE8713}"/>
                </a:ext>
              </a:extLst>
            </p:cNvPr>
            <p:cNvSpPr/>
            <p:nvPr/>
          </p:nvSpPr>
          <p:spPr>
            <a:xfrm>
              <a:off x="5391071" y="1788060"/>
              <a:ext cx="2614875" cy="1495023"/>
            </a:xfrm>
            <a:custGeom>
              <a:avLst/>
              <a:gdLst/>
              <a:ahLst/>
              <a:cxnLst/>
              <a:rect l="l" t="t" r="r" b="b"/>
              <a:pathLst>
                <a:path w="27733" h="15856" extrusionOk="0">
                  <a:moveTo>
                    <a:pt x="0" y="1"/>
                  </a:moveTo>
                  <a:lnTo>
                    <a:pt x="0" y="15856"/>
                  </a:lnTo>
                  <a:lnTo>
                    <a:pt x="27732" y="15856"/>
                  </a:lnTo>
                  <a:lnTo>
                    <a:pt x="27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34;p36">
              <a:extLst>
                <a:ext uri="{FF2B5EF4-FFF2-40B4-BE49-F238E27FC236}">
                  <a16:creationId xmlns:a16="http://schemas.microsoft.com/office/drawing/2014/main" id="{0DE6C1D6-C387-3E24-5829-9F4A11B0BFA2}"/>
                </a:ext>
              </a:extLst>
            </p:cNvPr>
            <p:cNvSpPr/>
            <p:nvPr/>
          </p:nvSpPr>
          <p:spPr>
            <a:xfrm>
              <a:off x="6176305" y="3536635"/>
              <a:ext cx="1041688" cy="302380"/>
            </a:xfrm>
            <a:custGeom>
              <a:avLst/>
              <a:gdLst/>
              <a:ahLst/>
              <a:cxnLst/>
              <a:rect l="l" t="t" r="r" b="b"/>
              <a:pathLst>
                <a:path w="11048" h="3207" extrusionOk="0">
                  <a:moveTo>
                    <a:pt x="1" y="1"/>
                  </a:moveTo>
                  <a:lnTo>
                    <a:pt x="1" y="3206"/>
                  </a:lnTo>
                  <a:lnTo>
                    <a:pt x="11048" y="3206"/>
                  </a:lnTo>
                  <a:lnTo>
                    <a:pt x="11048" y="1"/>
                  </a:lnTo>
                  <a:close/>
                </a:path>
              </a:pathLst>
            </a:custGeom>
            <a:solidFill>
              <a:srgbClr val="E3E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5;p36">
              <a:extLst>
                <a:ext uri="{FF2B5EF4-FFF2-40B4-BE49-F238E27FC236}">
                  <a16:creationId xmlns:a16="http://schemas.microsoft.com/office/drawing/2014/main" id="{58C8EAD3-0C70-375A-1693-0B2E982261F3}"/>
                </a:ext>
              </a:extLst>
            </p:cNvPr>
            <p:cNvSpPr/>
            <p:nvPr/>
          </p:nvSpPr>
          <p:spPr>
            <a:xfrm>
              <a:off x="5879485" y="3817331"/>
              <a:ext cx="1635322" cy="210544"/>
            </a:xfrm>
            <a:custGeom>
              <a:avLst/>
              <a:gdLst/>
              <a:ahLst/>
              <a:cxnLst/>
              <a:rect l="l" t="t" r="r" b="b"/>
              <a:pathLst>
                <a:path w="17344" h="2233" extrusionOk="0">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6;p36">
              <a:extLst>
                <a:ext uri="{FF2B5EF4-FFF2-40B4-BE49-F238E27FC236}">
                  <a16:creationId xmlns:a16="http://schemas.microsoft.com/office/drawing/2014/main" id="{D314C543-F790-D9D4-E62B-16C9CCE9E89C}"/>
                </a:ext>
              </a:extLst>
            </p:cNvPr>
            <p:cNvSpPr/>
            <p:nvPr/>
          </p:nvSpPr>
          <p:spPr>
            <a:xfrm>
              <a:off x="5987445" y="3479967"/>
              <a:ext cx="1432981" cy="110788"/>
            </a:xfrm>
            <a:custGeom>
              <a:avLst/>
              <a:gdLst/>
              <a:ahLst/>
              <a:cxnLst/>
              <a:rect l="l" t="t" r="r" b="b"/>
              <a:pathLst>
                <a:path w="15198" h="1175" extrusionOk="0">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7;p36">
              <a:extLst>
                <a:ext uri="{FF2B5EF4-FFF2-40B4-BE49-F238E27FC236}">
                  <a16:creationId xmlns:a16="http://schemas.microsoft.com/office/drawing/2014/main" id="{9FCAFF54-7BA1-2923-9418-B3F55E695E56}"/>
                </a:ext>
              </a:extLst>
            </p:cNvPr>
            <p:cNvSpPr/>
            <p:nvPr/>
          </p:nvSpPr>
          <p:spPr>
            <a:xfrm>
              <a:off x="5007883" y="3652703"/>
              <a:ext cx="688204" cy="375170"/>
            </a:xfrm>
            <a:custGeom>
              <a:avLst/>
              <a:gdLst/>
              <a:ahLst/>
              <a:cxnLst/>
              <a:rect l="l" t="t" r="r" b="b"/>
              <a:pathLst>
                <a:path w="7299" h="3979" extrusionOk="0">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8;p36">
              <a:extLst>
                <a:ext uri="{FF2B5EF4-FFF2-40B4-BE49-F238E27FC236}">
                  <a16:creationId xmlns:a16="http://schemas.microsoft.com/office/drawing/2014/main" id="{7E2089E3-819E-4E7C-128B-15266C79287D}"/>
                </a:ext>
              </a:extLst>
            </p:cNvPr>
            <p:cNvSpPr/>
            <p:nvPr/>
          </p:nvSpPr>
          <p:spPr>
            <a:xfrm>
              <a:off x="4940466" y="3091217"/>
              <a:ext cx="831144" cy="561576"/>
            </a:xfrm>
            <a:custGeom>
              <a:avLst/>
              <a:gdLst/>
              <a:ahLst/>
              <a:cxnLst/>
              <a:rect l="l" t="t" r="r" b="b"/>
              <a:pathLst>
                <a:path w="8815" h="5956" extrusionOk="0">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9;p36">
              <a:extLst>
                <a:ext uri="{FF2B5EF4-FFF2-40B4-BE49-F238E27FC236}">
                  <a16:creationId xmlns:a16="http://schemas.microsoft.com/office/drawing/2014/main" id="{537FB009-0731-5452-F2E2-8817B75740E0}"/>
                </a:ext>
              </a:extLst>
            </p:cNvPr>
            <p:cNvSpPr/>
            <p:nvPr/>
          </p:nvSpPr>
          <p:spPr>
            <a:xfrm>
              <a:off x="4398025" y="3999590"/>
              <a:ext cx="4368906" cy="57704"/>
            </a:xfrm>
            <a:custGeom>
              <a:avLst/>
              <a:gdLst/>
              <a:ahLst/>
              <a:cxnLst/>
              <a:rect l="l" t="t" r="r" b="b"/>
              <a:pathLst>
                <a:path w="46336" h="612" extrusionOk="0">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340;p36">
              <a:extLst>
                <a:ext uri="{FF2B5EF4-FFF2-40B4-BE49-F238E27FC236}">
                  <a16:creationId xmlns:a16="http://schemas.microsoft.com/office/drawing/2014/main" id="{0B09BA0D-B600-BECD-6807-F85425877C06}"/>
                </a:ext>
              </a:extLst>
            </p:cNvPr>
            <p:cNvGrpSpPr/>
            <p:nvPr/>
          </p:nvGrpSpPr>
          <p:grpSpPr>
            <a:xfrm>
              <a:off x="5887555" y="1894040"/>
              <a:ext cx="1635387" cy="1330888"/>
              <a:chOff x="2357113" y="709250"/>
              <a:chExt cx="2171252" cy="1766978"/>
            </a:xfrm>
          </p:grpSpPr>
          <p:sp>
            <p:nvSpPr>
              <p:cNvPr id="33" name="Google Shape;341;p36">
                <a:extLst>
                  <a:ext uri="{FF2B5EF4-FFF2-40B4-BE49-F238E27FC236}">
                    <a16:creationId xmlns:a16="http://schemas.microsoft.com/office/drawing/2014/main" id="{26347B9C-8460-40A4-15F0-157450213DA0}"/>
                  </a:ext>
                </a:extLst>
              </p:cNvPr>
              <p:cNvSpPr/>
              <p:nvPr/>
            </p:nvSpPr>
            <p:spPr>
              <a:xfrm>
                <a:off x="3734270" y="747515"/>
                <a:ext cx="491253" cy="292716"/>
              </a:xfrm>
              <a:custGeom>
                <a:avLst/>
                <a:gdLst/>
                <a:ahLst/>
                <a:cxnLst/>
                <a:rect l="l" t="t" r="r" b="b"/>
                <a:pathLst>
                  <a:path w="11246" h="6701" extrusionOk="0">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2;p36">
                <a:extLst>
                  <a:ext uri="{FF2B5EF4-FFF2-40B4-BE49-F238E27FC236}">
                    <a16:creationId xmlns:a16="http://schemas.microsoft.com/office/drawing/2014/main" id="{590128D8-5095-7868-913D-BD9B9E99B329}"/>
                  </a:ext>
                </a:extLst>
              </p:cNvPr>
              <p:cNvSpPr/>
              <p:nvPr/>
            </p:nvSpPr>
            <p:spPr>
              <a:xfrm>
                <a:off x="3960717" y="796963"/>
                <a:ext cx="124451" cy="106891"/>
              </a:xfrm>
              <a:custGeom>
                <a:avLst/>
                <a:gdLst/>
                <a:ahLst/>
                <a:cxnLst/>
                <a:rect l="l" t="t" r="r" b="b"/>
                <a:pathLst>
                  <a:path w="2849" h="2447" extrusionOk="0">
                    <a:moveTo>
                      <a:pt x="1516" y="19"/>
                    </a:moveTo>
                    <a:cubicBezTo>
                      <a:pt x="2848" y="55"/>
                      <a:pt x="2319" y="2446"/>
                      <a:pt x="1004" y="1935"/>
                    </a:cubicBezTo>
                    <a:cubicBezTo>
                      <a:pt x="0" y="1552"/>
                      <a:pt x="585" y="0"/>
                      <a:pt x="151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3;p36">
                <a:extLst>
                  <a:ext uri="{FF2B5EF4-FFF2-40B4-BE49-F238E27FC236}">
                    <a16:creationId xmlns:a16="http://schemas.microsoft.com/office/drawing/2014/main" id="{4E971624-35A7-75D5-E1E4-6F1ED038115D}"/>
                  </a:ext>
                </a:extLst>
              </p:cNvPr>
              <p:cNvSpPr/>
              <p:nvPr/>
            </p:nvSpPr>
            <p:spPr>
              <a:xfrm>
                <a:off x="3015791" y="723578"/>
                <a:ext cx="1337296" cy="1547059"/>
              </a:xfrm>
              <a:custGeom>
                <a:avLst/>
                <a:gdLst/>
                <a:ahLst/>
                <a:cxnLst/>
                <a:rect l="l" t="t" r="r" b="b"/>
                <a:pathLst>
                  <a:path w="30614" h="35416" extrusionOk="0">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4;p36">
                <a:extLst>
                  <a:ext uri="{FF2B5EF4-FFF2-40B4-BE49-F238E27FC236}">
                    <a16:creationId xmlns:a16="http://schemas.microsoft.com/office/drawing/2014/main" id="{5CF447F0-90CE-8068-0539-A2DF19F71B97}"/>
                  </a:ext>
                </a:extLst>
              </p:cNvPr>
              <p:cNvSpPr/>
              <p:nvPr/>
            </p:nvSpPr>
            <p:spPr>
              <a:xfrm>
                <a:off x="3142556" y="1637446"/>
                <a:ext cx="52681" cy="77362"/>
              </a:xfrm>
              <a:custGeom>
                <a:avLst/>
                <a:gdLst/>
                <a:ahLst/>
                <a:cxnLst/>
                <a:rect l="l" t="t" r="r" b="b"/>
                <a:pathLst>
                  <a:path w="1206" h="1771" extrusionOk="0">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5;p36">
                <a:extLst>
                  <a:ext uri="{FF2B5EF4-FFF2-40B4-BE49-F238E27FC236}">
                    <a16:creationId xmlns:a16="http://schemas.microsoft.com/office/drawing/2014/main" id="{B9CE7745-12DD-4370-6C97-3062F3636939}"/>
                  </a:ext>
                </a:extLst>
              </p:cNvPr>
              <p:cNvSpPr/>
              <p:nvPr/>
            </p:nvSpPr>
            <p:spPr>
              <a:xfrm>
                <a:off x="3168896" y="1703624"/>
                <a:ext cx="42285" cy="50279"/>
              </a:xfrm>
              <a:custGeom>
                <a:avLst/>
                <a:gdLst/>
                <a:ahLst/>
                <a:cxnLst/>
                <a:rect l="l" t="t" r="r" b="b"/>
                <a:pathLst>
                  <a:path w="968" h="1151" extrusionOk="0">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6;p36">
                <a:extLst>
                  <a:ext uri="{FF2B5EF4-FFF2-40B4-BE49-F238E27FC236}">
                    <a16:creationId xmlns:a16="http://schemas.microsoft.com/office/drawing/2014/main" id="{D17A01E9-AFD8-A0D1-246F-A0DE1410354C}"/>
                  </a:ext>
                </a:extLst>
              </p:cNvPr>
              <p:cNvSpPr/>
              <p:nvPr/>
            </p:nvSpPr>
            <p:spPr>
              <a:xfrm>
                <a:off x="3103504" y="1804092"/>
                <a:ext cx="27127" cy="50279"/>
              </a:xfrm>
              <a:custGeom>
                <a:avLst/>
                <a:gdLst/>
                <a:ahLst/>
                <a:cxnLst/>
                <a:rect l="l" t="t" r="r" b="b"/>
                <a:pathLst>
                  <a:path w="621" h="1151" extrusionOk="0">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7;p36">
                <a:extLst>
                  <a:ext uri="{FF2B5EF4-FFF2-40B4-BE49-F238E27FC236}">
                    <a16:creationId xmlns:a16="http://schemas.microsoft.com/office/drawing/2014/main" id="{C7B75F1A-E7C0-0AC4-6E1F-9B302F7391C3}"/>
                  </a:ext>
                </a:extLst>
              </p:cNvPr>
              <p:cNvSpPr/>
              <p:nvPr/>
            </p:nvSpPr>
            <p:spPr>
              <a:xfrm>
                <a:off x="3179249" y="887865"/>
                <a:ext cx="1011163" cy="1217693"/>
              </a:xfrm>
              <a:custGeom>
                <a:avLst/>
                <a:gdLst/>
                <a:ahLst/>
                <a:cxnLst/>
                <a:rect l="l" t="t" r="r" b="b"/>
                <a:pathLst>
                  <a:path w="23148" h="27876" extrusionOk="0">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48;p36">
                <a:extLst>
                  <a:ext uri="{FF2B5EF4-FFF2-40B4-BE49-F238E27FC236}">
                    <a16:creationId xmlns:a16="http://schemas.microsoft.com/office/drawing/2014/main" id="{EE2CFFC0-38B4-DC55-FDEC-4F3136E4F5BF}"/>
                  </a:ext>
                </a:extLst>
              </p:cNvPr>
              <p:cNvSpPr/>
              <p:nvPr/>
            </p:nvSpPr>
            <p:spPr>
              <a:xfrm>
                <a:off x="3597109" y="954829"/>
                <a:ext cx="116458" cy="110080"/>
              </a:xfrm>
              <a:custGeom>
                <a:avLst/>
                <a:gdLst/>
                <a:ahLst/>
                <a:cxnLst/>
                <a:rect l="l" t="t" r="r" b="b"/>
                <a:pathLst>
                  <a:path w="2666" h="2520" extrusionOk="0">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9;p36">
                <a:extLst>
                  <a:ext uri="{FF2B5EF4-FFF2-40B4-BE49-F238E27FC236}">
                    <a16:creationId xmlns:a16="http://schemas.microsoft.com/office/drawing/2014/main" id="{FD90E65A-A7E6-17BC-DC26-8967E413C946}"/>
                  </a:ext>
                </a:extLst>
              </p:cNvPr>
              <p:cNvSpPr/>
              <p:nvPr/>
            </p:nvSpPr>
            <p:spPr>
              <a:xfrm>
                <a:off x="3444004" y="1271436"/>
                <a:ext cx="116458" cy="110080"/>
              </a:xfrm>
              <a:custGeom>
                <a:avLst/>
                <a:gdLst/>
                <a:ahLst/>
                <a:cxnLst/>
                <a:rect l="l" t="t" r="r" b="b"/>
                <a:pathLst>
                  <a:path w="2666" h="2520" extrusionOk="0">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0;p36">
                <a:extLst>
                  <a:ext uri="{FF2B5EF4-FFF2-40B4-BE49-F238E27FC236}">
                    <a16:creationId xmlns:a16="http://schemas.microsoft.com/office/drawing/2014/main" id="{105C2442-B9B3-2DB5-E1EF-5497812BEDEF}"/>
                  </a:ext>
                </a:extLst>
              </p:cNvPr>
              <p:cNvSpPr/>
              <p:nvPr/>
            </p:nvSpPr>
            <p:spPr>
              <a:xfrm>
                <a:off x="3500616" y="1122306"/>
                <a:ext cx="126810" cy="106105"/>
              </a:xfrm>
              <a:custGeom>
                <a:avLst/>
                <a:gdLst/>
                <a:ahLst/>
                <a:cxnLst/>
                <a:rect l="l" t="t" r="r" b="b"/>
                <a:pathLst>
                  <a:path w="2903" h="2429" extrusionOk="0">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1;p36">
                <a:extLst>
                  <a:ext uri="{FF2B5EF4-FFF2-40B4-BE49-F238E27FC236}">
                    <a16:creationId xmlns:a16="http://schemas.microsoft.com/office/drawing/2014/main" id="{ABF2FA4B-2E91-CCE3-E6D3-564580E35E9E}"/>
                  </a:ext>
                </a:extLst>
              </p:cNvPr>
              <p:cNvSpPr/>
              <p:nvPr/>
            </p:nvSpPr>
            <p:spPr>
              <a:xfrm>
                <a:off x="3293258" y="1576029"/>
                <a:ext cx="126068" cy="106105"/>
              </a:xfrm>
              <a:custGeom>
                <a:avLst/>
                <a:gdLst/>
                <a:ahLst/>
                <a:cxnLst/>
                <a:rect l="l" t="t" r="r" b="b"/>
                <a:pathLst>
                  <a:path w="2886" h="2429" extrusionOk="0">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2;p36">
                <a:extLst>
                  <a:ext uri="{FF2B5EF4-FFF2-40B4-BE49-F238E27FC236}">
                    <a16:creationId xmlns:a16="http://schemas.microsoft.com/office/drawing/2014/main" id="{4B668E73-0396-F4EC-95D9-13C199DAFE75}"/>
                  </a:ext>
                </a:extLst>
              </p:cNvPr>
              <p:cNvSpPr/>
              <p:nvPr/>
            </p:nvSpPr>
            <p:spPr>
              <a:xfrm>
                <a:off x="3350700" y="1440484"/>
                <a:ext cx="110866" cy="104489"/>
              </a:xfrm>
              <a:custGeom>
                <a:avLst/>
                <a:gdLst/>
                <a:ahLst/>
                <a:cxnLst/>
                <a:rect l="l" t="t" r="r" b="b"/>
                <a:pathLst>
                  <a:path w="2538" h="2392" extrusionOk="0">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3;p36">
                <a:extLst>
                  <a:ext uri="{FF2B5EF4-FFF2-40B4-BE49-F238E27FC236}">
                    <a16:creationId xmlns:a16="http://schemas.microsoft.com/office/drawing/2014/main" id="{52D39F94-8050-03EA-B7AD-A2A0D8E85FAD}"/>
                  </a:ext>
                </a:extLst>
              </p:cNvPr>
              <p:cNvSpPr/>
              <p:nvPr/>
            </p:nvSpPr>
            <p:spPr>
              <a:xfrm>
                <a:off x="3698364" y="1017032"/>
                <a:ext cx="429879" cy="256023"/>
              </a:xfrm>
              <a:custGeom>
                <a:avLst/>
                <a:gdLst/>
                <a:ahLst/>
                <a:cxnLst/>
                <a:rect l="l" t="t" r="r" b="b"/>
                <a:pathLst>
                  <a:path w="9841" h="5861" extrusionOk="0">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4;p36">
                <a:extLst>
                  <a:ext uri="{FF2B5EF4-FFF2-40B4-BE49-F238E27FC236}">
                    <a16:creationId xmlns:a16="http://schemas.microsoft.com/office/drawing/2014/main" id="{C06612C4-3023-6FCB-E123-451BFBAC9717}"/>
                  </a:ext>
                </a:extLst>
              </p:cNvPr>
              <p:cNvSpPr/>
              <p:nvPr/>
            </p:nvSpPr>
            <p:spPr>
              <a:xfrm>
                <a:off x="3646513" y="1121519"/>
                <a:ext cx="427477" cy="253621"/>
              </a:xfrm>
              <a:custGeom>
                <a:avLst/>
                <a:gdLst/>
                <a:ahLst/>
                <a:cxnLst/>
                <a:rect l="l" t="t" r="r" b="b"/>
                <a:pathLst>
                  <a:path w="9786" h="5806" extrusionOk="0">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5;p36">
                <a:extLst>
                  <a:ext uri="{FF2B5EF4-FFF2-40B4-BE49-F238E27FC236}">
                    <a16:creationId xmlns:a16="http://schemas.microsoft.com/office/drawing/2014/main" id="{60A928C4-FC82-214B-5E96-956A9AB421DF}"/>
                  </a:ext>
                </a:extLst>
              </p:cNvPr>
              <p:cNvSpPr/>
              <p:nvPr/>
            </p:nvSpPr>
            <p:spPr>
              <a:xfrm>
                <a:off x="3596279" y="1223560"/>
                <a:ext cx="428263" cy="253621"/>
              </a:xfrm>
              <a:custGeom>
                <a:avLst/>
                <a:gdLst/>
                <a:ahLst/>
                <a:cxnLst/>
                <a:rect l="l" t="t" r="r" b="b"/>
                <a:pathLst>
                  <a:path w="9804" h="5806" extrusionOk="0">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56;p36">
                <a:extLst>
                  <a:ext uri="{FF2B5EF4-FFF2-40B4-BE49-F238E27FC236}">
                    <a16:creationId xmlns:a16="http://schemas.microsoft.com/office/drawing/2014/main" id="{E1406E86-E4F7-B60C-671E-DF220C8FD193}"/>
                  </a:ext>
                </a:extLst>
              </p:cNvPr>
              <p:cNvSpPr/>
              <p:nvPr/>
            </p:nvSpPr>
            <p:spPr>
              <a:xfrm>
                <a:off x="3545259" y="1327217"/>
                <a:ext cx="420269" cy="249645"/>
              </a:xfrm>
              <a:custGeom>
                <a:avLst/>
                <a:gdLst/>
                <a:ahLst/>
                <a:cxnLst/>
                <a:rect l="l" t="t" r="r" b="b"/>
                <a:pathLst>
                  <a:path w="9621" h="5715" extrusionOk="0">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57;p36">
                <a:extLst>
                  <a:ext uri="{FF2B5EF4-FFF2-40B4-BE49-F238E27FC236}">
                    <a16:creationId xmlns:a16="http://schemas.microsoft.com/office/drawing/2014/main" id="{25E10EE0-1627-46A6-82CC-7A38F5260D2B}"/>
                  </a:ext>
                </a:extLst>
              </p:cNvPr>
              <p:cNvSpPr/>
              <p:nvPr/>
            </p:nvSpPr>
            <p:spPr>
              <a:xfrm>
                <a:off x="3499830" y="1421308"/>
                <a:ext cx="425031" cy="253664"/>
              </a:xfrm>
              <a:custGeom>
                <a:avLst/>
                <a:gdLst/>
                <a:ahLst/>
                <a:cxnLst/>
                <a:rect l="l" t="t" r="r" b="b"/>
                <a:pathLst>
                  <a:path w="9730" h="5807" extrusionOk="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58;p36">
                <a:extLst>
                  <a:ext uri="{FF2B5EF4-FFF2-40B4-BE49-F238E27FC236}">
                    <a16:creationId xmlns:a16="http://schemas.microsoft.com/office/drawing/2014/main" id="{DA1825A7-FA12-884C-5989-40F98628D437}"/>
                  </a:ext>
                </a:extLst>
              </p:cNvPr>
              <p:cNvSpPr/>
              <p:nvPr/>
            </p:nvSpPr>
            <p:spPr>
              <a:xfrm>
                <a:off x="3447979" y="1525795"/>
                <a:ext cx="422672" cy="251218"/>
              </a:xfrm>
              <a:custGeom>
                <a:avLst/>
                <a:gdLst/>
                <a:ahLst/>
                <a:cxnLst/>
                <a:rect l="l" t="t" r="r" b="b"/>
                <a:pathLst>
                  <a:path w="9676" h="5751" extrusionOk="0">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9;p36">
                <a:extLst>
                  <a:ext uri="{FF2B5EF4-FFF2-40B4-BE49-F238E27FC236}">
                    <a16:creationId xmlns:a16="http://schemas.microsoft.com/office/drawing/2014/main" id="{D73CA520-A178-1A9E-1381-99941A5F8CCB}"/>
                  </a:ext>
                </a:extLst>
              </p:cNvPr>
              <p:cNvSpPr/>
              <p:nvPr/>
            </p:nvSpPr>
            <p:spPr>
              <a:xfrm>
                <a:off x="3398531" y="1627050"/>
                <a:ext cx="422672" cy="251262"/>
              </a:xfrm>
              <a:custGeom>
                <a:avLst/>
                <a:gdLst/>
                <a:ahLst/>
                <a:cxnLst/>
                <a:rect l="l" t="t" r="r" b="b"/>
                <a:pathLst>
                  <a:path w="9676" h="5752" extrusionOk="0">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p36">
                <a:extLst>
                  <a:ext uri="{FF2B5EF4-FFF2-40B4-BE49-F238E27FC236}">
                    <a16:creationId xmlns:a16="http://schemas.microsoft.com/office/drawing/2014/main" id="{085ABAD0-BCC5-326D-8F1E-7C24CE453748}"/>
                  </a:ext>
                </a:extLst>
              </p:cNvPr>
              <p:cNvSpPr/>
              <p:nvPr/>
            </p:nvSpPr>
            <p:spPr>
              <a:xfrm>
                <a:off x="3346725" y="1731537"/>
                <a:ext cx="415464" cy="247243"/>
              </a:xfrm>
              <a:custGeom>
                <a:avLst/>
                <a:gdLst/>
                <a:ahLst/>
                <a:cxnLst/>
                <a:rect l="l" t="t" r="r" b="b"/>
                <a:pathLst>
                  <a:path w="9511" h="5660" extrusionOk="0">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1;p36">
                <a:extLst>
                  <a:ext uri="{FF2B5EF4-FFF2-40B4-BE49-F238E27FC236}">
                    <a16:creationId xmlns:a16="http://schemas.microsoft.com/office/drawing/2014/main" id="{436E94F4-9555-8210-77A7-ABF842020686}"/>
                  </a:ext>
                </a:extLst>
              </p:cNvPr>
              <p:cNvSpPr/>
              <p:nvPr/>
            </p:nvSpPr>
            <p:spPr>
              <a:xfrm>
                <a:off x="3114643" y="2036917"/>
                <a:ext cx="50279" cy="90161"/>
              </a:xfrm>
              <a:custGeom>
                <a:avLst/>
                <a:gdLst/>
                <a:ahLst/>
                <a:cxnLst/>
                <a:rect l="l" t="t" r="r" b="b"/>
                <a:pathLst>
                  <a:path w="1151" h="2064" extrusionOk="0">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2;p36">
                <a:extLst>
                  <a:ext uri="{FF2B5EF4-FFF2-40B4-BE49-F238E27FC236}">
                    <a16:creationId xmlns:a16="http://schemas.microsoft.com/office/drawing/2014/main" id="{29C0E5D8-FF62-BCBA-A14B-C45967E65DE2}"/>
                  </a:ext>
                </a:extLst>
              </p:cNvPr>
              <p:cNvSpPr/>
              <p:nvPr/>
            </p:nvSpPr>
            <p:spPr>
              <a:xfrm>
                <a:off x="3089919" y="1912554"/>
                <a:ext cx="98155" cy="125238"/>
              </a:xfrm>
              <a:custGeom>
                <a:avLst/>
                <a:gdLst/>
                <a:ahLst/>
                <a:cxnLst/>
                <a:rect l="l" t="t" r="r" b="b"/>
                <a:pathLst>
                  <a:path w="2247" h="2867" extrusionOk="0">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3;p36">
                <a:extLst>
                  <a:ext uri="{FF2B5EF4-FFF2-40B4-BE49-F238E27FC236}">
                    <a16:creationId xmlns:a16="http://schemas.microsoft.com/office/drawing/2014/main" id="{4A4C8295-3229-1647-05D8-F8CF0C54F353}"/>
                  </a:ext>
                </a:extLst>
              </p:cNvPr>
              <p:cNvSpPr/>
              <p:nvPr/>
            </p:nvSpPr>
            <p:spPr>
              <a:xfrm>
                <a:off x="3089133" y="1313676"/>
                <a:ext cx="113269" cy="630819"/>
              </a:xfrm>
              <a:custGeom>
                <a:avLst/>
                <a:gdLst/>
                <a:ahLst/>
                <a:cxnLst/>
                <a:rect l="l" t="t" r="r" b="b"/>
                <a:pathLst>
                  <a:path w="2593" h="14441" extrusionOk="0">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4;p36">
                <a:extLst>
                  <a:ext uri="{FF2B5EF4-FFF2-40B4-BE49-F238E27FC236}">
                    <a16:creationId xmlns:a16="http://schemas.microsoft.com/office/drawing/2014/main" id="{4822B39F-1C6D-1C3A-802C-44E6A496564F}"/>
                  </a:ext>
                </a:extLst>
              </p:cNvPr>
              <p:cNvSpPr/>
              <p:nvPr/>
            </p:nvSpPr>
            <p:spPr>
              <a:xfrm>
                <a:off x="3106693" y="1247498"/>
                <a:ext cx="98111" cy="75789"/>
              </a:xfrm>
              <a:custGeom>
                <a:avLst/>
                <a:gdLst/>
                <a:ahLst/>
                <a:cxnLst/>
                <a:rect l="l" t="t" r="r" b="b"/>
                <a:pathLst>
                  <a:path w="2246" h="1735" extrusionOk="0">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5;p36">
                <a:extLst>
                  <a:ext uri="{FF2B5EF4-FFF2-40B4-BE49-F238E27FC236}">
                    <a16:creationId xmlns:a16="http://schemas.microsoft.com/office/drawing/2014/main" id="{41902054-598B-04FF-153D-FCB862946BB9}"/>
                  </a:ext>
                </a:extLst>
              </p:cNvPr>
              <p:cNvSpPr/>
              <p:nvPr/>
            </p:nvSpPr>
            <p:spPr>
              <a:xfrm>
                <a:off x="3094724" y="1312890"/>
                <a:ext cx="115671" cy="97325"/>
              </a:xfrm>
              <a:custGeom>
                <a:avLst/>
                <a:gdLst/>
                <a:ahLst/>
                <a:cxnLst/>
                <a:rect l="l" t="t" r="r" b="b"/>
                <a:pathLst>
                  <a:path w="2648" h="2228" extrusionOk="0">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6;p36">
                <a:extLst>
                  <a:ext uri="{FF2B5EF4-FFF2-40B4-BE49-F238E27FC236}">
                    <a16:creationId xmlns:a16="http://schemas.microsoft.com/office/drawing/2014/main" id="{571317B4-1394-9423-DA24-170AA141A6A8}"/>
                  </a:ext>
                </a:extLst>
              </p:cNvPr>
              <p:cNvSpPr/>
              <p:nvPr/>
            </p:nvSpPr>
            <p:spPr>
              <a:xfrm>
                <a:off x="3700155" y="2273410"/>
                <a:ext cx="190456" cy="202818"/>
              </a:xfrm>
              <a:custGeom>
                <a:avLst/>
                <a:gdLst/>
                <a:ahLst/>
                <a:cxnLst/>
                <a:rect l="l" t="t" r="r" b="b"/>
                <a:pathLst>
                  <a:path w="4360" h="4643" extrusionOk="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7;p36">
                <a:extLst>
                  <a:ext uri="{FF2B5EF4-FFF2-40B4-BE49-F238E27FC236}">
                    <a16:creationId xmlns:a16="http://schemas.microsoft.com/office/drawing/2014/main" id="{FE2C65B9-9A8C-3CF1-7D0C-ED47B65D6CCF}"/>
                  </a:ext>
                </a:extLst>
              </p:cNvPr>
              <p:cNvSpPr/>
              <p:nvPr/>
            </p:nvSpPr>
            <p:spPr>
              <a:xfrm>
                <a:off x="3749908" y="2207494"/>
                <a:ext cx="231211" cy="160140"/>
              </a:xfrm>
              <a:custGeom>
                <a:avLst/>
                <a:gdLst/>
                <a:ahLst/>
                <a:cxnLst/>
                <a:rect l="l" t="t" r="r" b="b"/>
                <a:pathLst>
                  <a:path w="5293" h="3666" extrusionOk="0">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8;p36">
                <a:extLst>
                  <a:ext uri="{FF2B5EF4-FFF2-40B4-BE49-F238E27FC236}">
                    <a16:creationId xmlns:a16="http://schemas.microsoft.com/office/drawing/2014/main" id="{F842CDEC-46BA-862D-9A3F-C999038DF0A1}"/>
                  </a:ext>
                </a:extLst>
              </p:cNvPr>
              <p:cNvSpPr/>
              <p:nvPr/>
            </p:nvSpPr>
            <p:spPr>
              <a:xfrm>
                <a:off x="4239800" y="1559692"/>
                <a:ext cx="142798" cy="144676"/>
              </a:xfrm>
              <a:custGeom>
                <a:avLst/>
                <a:gdLst/>
                <a:ahLst/>
                <a:cxnLst/>
                <a:rect l="l" t="t" r="r" b="b"/>
                <a:pathLst>
                  <a:path w="3269" h="3312" extrusionOk="0">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9;p36">
                <a:extLst>
                  <a:ext uri="{FF2B5EF4-FFF2-40B4-BE49-F238E27FC236}">
                    <a16:creationId xmlns:a16="http://schemas.microsoft.com/office/drawing/2014/main" id="{8CE4D5DE-F2D5-B94D-88EC-B4F7EBBE9F70}"/>
                  </a:ext>
                </a:extLst>
              </p:cNvPr>
              <p:cNvSpPr/>
              <p:nvPr/>
            </p:nvSpPr>
            <p:spPr>
              <a:xfrm>
                <a:off x="4317947" y="1518981"/>
                <a:ext cx="79808" cy="84831"/>
              </a:xfrm>
              <a:custGeom>
                <a:avLst/>
                <a:gdLst/>
                <a:ahLst/>
                <a:cxnLst/>
                <a:rect l="l" t="t" r="r" b="b"/>
                <a:pathLst>
                  <a:path w="1827" h="1942" extrusionOk="0">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70;p36">
                <a:extLst>
                  <a:ext uri="{FF2B5EF4-FFF2-40B4-BE49-F238E27FC236}">
                    <a16:creationId xmlns:a16="http://schemas.microsoft.com/office/drawing/2014/main" id="{20F3732A-0474-4E94-A4FC-FB0B13E65E94}"/>
                  </a:ext>
                </a:extLst>
              </p:cNvPr>
              <p:cNvSpPr/>
              <p:nvPr/>
            </p:nvSpPr>
            <p:spPr>
              <a:xfrm>
                <a:off x="4378577" y="1317433"/>
                <a:ext cx="149787" cy="214787"/>
              </a:xfrm>
              <a:custGeom>
                <a:avLst/>
                <a:gdLst/>
                <a:ahLst/>
                <a:cxnLst/>
                <a:rect l="l" t="t" r="r" b="b"/>
                <a:pathLst>
                  <a:path w="3429" h="4917" extrusionOk="0">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71;p36">
                <a:extLst>
                  <a:ext uri="{FF2B5EF4-FFF2-40B4-BE49-F238E27FC236}">
                    <a16:creationId xmlns:a16="http://schemas.microsoft.com/office/drawing/2014/main" id="{4E863A64-6100-07CB-CFB4-186782820DBF}"/>
                  </a:ext>
                </a:extLst>
              </p:cNvPr>
              <p:cNvSpPr/>
              <p:nvPr/>
            </p:nvSpPr>
            <p:spPr>
              <a:xfrm>
                <a:off x="4374559" y="1516971"/>
                <a:ext cx="23152" cy="16818"/>
              </a:xfrm>
              <a:custGeom>
                <a:avLst/>
                <a:gdLst/>
                <a:ahLst/>
                <a:cxnLst/>
                <a:rect l="l" t="t" r="r" b="b"/>
                <a:pathLst>
                  <a:path w="530" h="385" extrusionOk="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72;p36">
                <a:extLst>
                  <a:ext uri="{FF2B5EF4-FFF2-40B4-BE49-F238E27FC236}">
                    <a16:creationId xmlns:a16="http://schemas.microsoft.com/office/drawing/2014/main" id="{A02D6C61-148C-E17C-3E53-7281A9C02A79}"/>
                  </a:ext>
                </a:extLst>
              </p:cNvPr>
              <p:cNvSpPr/>
              <p:nvPr/>
            </p:nvSpPr>
            <p:spPr>
              <a:xfrm>
                <a:off x="4221454" y="1665359"/>
                <a:ext cx="86972" cy="74173"/>
              </a:xfrm>
              <a:custGeom>
                <a:avLst/>
                <a:gdLst/>
                <a:ahLst/>
                <a:cxnLst/>
                <a:rect l="l" t="t" r="r" b="b"/>
                <a:pathLst>
                  <a:path w="1991" h="1698" extrusionOk="0">
                    <a:moveTo>
                      <a:pt x="457" y="0"/>
                    </a:moveTo>
                    <a:lnTo>
                      <a:pt x="1" y="657"/>
                    </a:lnTo>
                    <a:lnTo>
                      <a:pt x="1534" y="1698"/>
                    </a:lnTo>
                    <a:lnTo>
                      <a:pt x="1991" y="1041"/>
                    </a:lnTo>
                    <a:lnTo>
                      <a:pt x="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73;p36">
                <a:extLst>
                  <a:ext uri="{FF2B5EF4-FFF2-40B4-BE49-F238E27FC236}">
                    <a16:creationId xmlns:a16="http://schemas.microsoft.com/office/drawing/2014/main" id="{BFD606D2-6E91-FEC7-8C97-48FBF7ECB16D}"/>
                  </a:ext>
                </a:extLst>
              </p:cNvPr>
              <p:cNvSpPr/>
              <p:nvPr/>
            </p:nvSpPr>
            <p:spPr>
              <a:xfrm>
                <a:off x="4211101" y="1635218"/>
                <a:ext cx="136508" cy="95403"/>
              </a:xfrm>
              <a:custGeom>
                <a:avLst/>
                <a:gdLst/>
                <a:ahLst/>
                <a:cxnLst/>
                <a:rect l="l" t="t" r="r" b="b"/>
                <a:pathLst>
                  <a:path w="3125" h="2184" extrusionOk="0">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74;p36">
                <a:extLst>
                  <a:ext uri="{FF2B5EF4-FFF2-40B4-BE49-F238E27FC236}">
                    <a16:creationId xmlns:a16="http://schemas.microsoft.com/office/drawing/2014/main" id="{F5485B9F-D843-2DA9-896E-CA1318EFFFA5}"/>
                  </a:ext>
                </a:extLst>
              </p:cNvPr>
              <p:cNvSpPr/>
              <p:nvPr/>
            </p:nvSpPr>
            <p:spPr>
              <a:xfrm>
                <a:off x="3833908" y="1676847"/>
                <a:ext cx="481687" cy="617714"/>
              </a:xfrm>
              <a:custGeom>
                <a:avLst/>
                <a:gdLst/>
                <a:ahLst/>
                <a:cxnLst/>
                <a:rect l="l" t="t" r="r" b="b"/>
                <a:pathLst>
                  <a:path w="11027" h="14141" extrusionOk="0">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75;p36">
                <a:extLst>
                  <a:ext uri="{FF2B5EF4-FFF2-40B4-BE49-F238E27FC236}">
                    <a16:creationId xmlns:a16="http://schemas.microsoft.com/office/drawing/2014/main" id="{28171EBA-4562-5158-0995-FAAF7ECAC654}"/>
                  </a:ext>
                </a:extLst>
              </p:cNvPr>
              <p:cNvSpPr/>
              <p:nvPr/>
            </p:nvSpPr>
            <p:spPr>
              <a:xfrm>
                <a:off x="4091500" y="1676847"/>
                <a:ext cx="224091" cy="233352"/>
              </a:xfrm>
              <a:custGeom>
                <a:avLst/>
                <a:gdLst/>
                <a:ahLst/>
                <a:cxnLst/>
                <a:rect l="l" t="t" r="r" b="b"/>
                <a:pathLst>
                  <a:path w="5130" h="5342" extrusionOk="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76;p36">
                <a:extLst>
                  <a:ext uri="{FF2B5EF4-FFF2-40B4-BE49-F238E27FC236}">
                    <a16:creationId xmlns:a16="http://schemas.microsoft.com/office/drawing/2014/main" id="{D72D3F7D-9829-E7D0-60E8-3684BD3141BD}"/>
                  </a:ext>
                </a:extLst>
              </p:cNvPr>
              <p:cNvSpPr/>
              <p:nvPr/>
            </p:nvSpPr>
            <p:spPr>
              <a:xfrm>
                <a:off x="4235039" y="1772335"/>
                <a:ext cx="52681" cy="40581"/>
              </a:xfrm>
              <a:custGeom>
                <a:avLst/>
                <a:gdLst/>
                <a:ahLst/>
                <a:cxnLst/>
                <a:rect l="l" t="t" r="r" b="b"/>
                <a:pathLst>
                  <a:path w="1206" h="929" extrusionOk="0">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77;p36">
                <a:extLst>
                  <a:ext uri="{FF2B5EF4-FFF2-40B4-BE49-F238E27FC236}">
                    <a16:creationId xmlns:a16="http://schemas.microsoft.com/office/drawing/2014/main" id="{062D3422-25CF-8E63-A2DE-F8BD0BE8A089}"/>
                  </a:ext>
                </a:extLst>
              </p:cNvPr>
              <p:cNvSpPr/>
              <p:nvPr/>
            </p:nvSpPr>
            <p:spPr>
              <a:xfrm>
                <a:off x="4193541" y="1833010"/>
                <a:ext cx="52681" cy="40494"/>
              </a:xfrm>
              <a:custGeom>
                <a:avLst/>
                <a:gdLst/>
                <a:ahLst/>
                <a:cxnLst/>
                <a:rect l="l" t="t" r="r" b="b"/>
                <a:pathLst>
                  <a:path w="1206" h="927" extrusionOk="0">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78;p36">
                <a:extLst>
                  <a:ext uri="{FF2B5EF4-FFF2-40B4-BE49-F238E27FC236}">
                    <a16:creationId xmlns:a16="http://schemas.microsoft.com/office/drawing/2014/main" id="{4A936C21-5600-FA8D-82EE-A7C66E634E46}"/>
                  </a:ext>
                </a:extLst>
              </p:cNvPr>
              <p:cNvSpPr/>
              <p:nvPr/>
            </p:nvSpPr>
            <p:spPr>
              <a:xfrm>
                <a:off x="4152087" y="1892854"/>
                <a:ext cx="52681" cy="41236"/>
              </a:xfrm>
              <a:custGeom>
                <a:avLst/>
                <a:gdLst/>
                <a:ahLst/>
                <a:cxnLst/>
                <a:rect l="l" t="t" r="r" b="b"/>
                <a:pathLst>
                  <a:path w="1206" h="944" extrusionOk="0">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79;p36">
                <a:extLst>
                  <a:ext uri="{FF2B5EF4-FFF2-40B4-BE49-F238E27FC236}">
                    <a16:creationId xmlns:a16="http://schemas.microsoft.com/office/drawing/2014/main" id="{30A05557-EBDC-516C-387B-51CB4CC67BB5}"/>
                  </a:ext>
                </a:extLst>
              </p:cNvPr>
              <p:cNvSpPr/>
              <p:nvPr/>
            </p:nvSpPr>
            <p:spPr>
              <a:xfrm>
                <a:off x="4110633" y="1954227"/>
                <a:ext cx="53467" cy="41280"/>
              </a:xfrm>
              <a:custGeom>
                <a:avLst/>
                <a:gdLst/>
                <a:ahLst/>
                <a:cxnLst/>
                <a:rect l="l" t="t" r="r" b="b"/>
                <a:pathLst>
                  <a:path w="1224" h="945" extrusionOk="0">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80;p36">
                <a:extLst>
                  <a:ext uri="{FF2B5EF4-FFF2-40B4-BE49-F238E27FC236}">
                    <a16:creationId xmlns:a16="http://schemas.microsoft.com/office/drawing/2014/main" id="{84AA2146-F74D-644C-394A-D9D5A8B53C2C}"/>
                  </a:ext>
                </a:extLst>
              </p:cNvPr>
              <p:cNvSpPr/>
              <p:nvPr/>
            </p:nvSpPr>
            <p:spPr>
              <a:xfrm>
                <a:off x="4069179" y="2015556"/>
                <a:ext cx="54254" cy="41367"/>
              </a:xfrm>
              <a:custGeom>
                <a:avLst/>
                <a:gdLst/>
                <a:ahLst/>
                <a:cxnLst/>
                <a:rect l="l" t="t" r="r" b="b"/>
                <a:pathLst>
                  <a:path w="1242" h="947" extrusionOk="0">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81;p36">
                <a:extLst>
                  <a:ext uri="{FF2B5EF4-FFF2-40B4-BE49-F238E27FC236}">
                    <a16:creationId xmlns:a16="http://schemas.microsoft.com/office/drawing/2014/main" id="{4B284559-A7B9-5849-075F-C10E0DC1ED64}"/>
                  </a:ext>
                </a:extLst>
              </p:cNvPr>
              <p:cNvSpPr/>
              <p:nvPr/>
            </p:nvSpPr>
            <p:spPr>
              <a:xfrm>
                <a:off x="4027681" y="2076143"/>
                <a:ext cx="54297" cy="41367"/>
              </a:xfrm>
              <a:custGeom>
                <a:avLst/>
                <a:gdLst/>
                <a:ahLst/>
                <a:cxnLst/>
                <a:rect l="l" t="t" r="r" b="b"/>
                <a:pathLst>
                  <a:path w="1243" h="947" extrusionOk="0">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82;p36">
                <a:extLst>
                  <a:ext uri="{FF2B5EF4-FFF2-40B4-BE49-F238E27FC236}">
                    <a16:creationId xmlns:a16="http://schemas.microsoft.com/office/drawing/2014/main" id="{3E75079F-90B8-B22B-60CE-4E0689D314E3}"/>
                  </a:ext>
                </a:extLst>
              </p:cNvPr>
              <p:cNvSpPr/>
              <p:nvPr/>
            </p:nvSpPr>
            <p:spPr>
              <a:xfrm>
                <a:off x="3987013" y="2136817"/>
                <a:ext cx="53467" cy="41324"/>
              </a:xfrm>
              <a:custGeom>
                <a:avLst/>
                <a:gdLst/>
                <a:ahLst/>
                <a:cxnLst/>
                <a:rect l="l" t="t" r="r" b="b"/>
                <a:pathLst>
                  <a:path w="1224" h="946" extrusionOk="0">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83;p36">
                <a:extLst>
                  <a:ext uri="{FF2B5EF4-FFF2-40B4-BE49-F238E27FC236}">
                    <a16:creationId xmlns:a16="http://schemas.microsoft.com/office/drawing/2014/main" id="{E9A18251-405A-7AFF-E72E-758BE4837589}"/>
                  </a:ext>
                </a:extLst>
              </p:cNvPr>
              <p:cNvSpPr/>
              <p:nvPr/>
            </p:nvSpPr>
            <p:spPr>
              <a:xfrm>
                <a:off x="2357113" y="709250"/>
                <a:ext cx="328580" cy="720106"/>
              </a:xfrm>
              <a:custGeom>
                <a:avLst/>
                <a:gdLst/>
                <a:ahLst/>
                <a:cxnLst/>
                <a:rect l="l" t="t" r="r" b="b"/>
                <a:pathLst>
                  <a:path w="7522" h="16485" extrusionOk="0">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84;p36">
                <a:extLst>
                  <a:ext uri="{FF2B5EF4-FFF2-40B4-BE49-F238E27FC236}">
                    <a16:creationId xmlns:a16="http://schemas.microsoft.com/office/drawing/2014/main" id="{36613266-286D-6FAF-3FC7-2772EDA911C8}"/>
                  </a:ext>
                </a:extLst>
              </p:cNvPr>
              <p:cNvSpPr/>
              <p:nvPr/>
            </p:nvSpPr>
            <p:spPr>
              <a:xfrm>
                <a:off x="2800483" y="709250"/>
                <a:ext cx="328580" cy="720106"/>
              </a:xfrm>
              <a:custGeom>
                <a:avLst/>
                <a:gdLst/>
                <a:ahLst/>
                <a:cxnLst/>
                <a:rect l="l" t="t" r="r" b="b"/>
                <a:pathLst>
                  <a:path w="7522" h="16485" extrusionOk="0">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85;p36">
                <a:extLst>
                  <a:ext uri="{FF2B5EF4-FFF2-40B4-BE49-F238E27FC236}">
                    <a16:creationId xmlns:a16="http://schemas.microsoft.com/office/drawing/2014/main" id="{36BB8482-79B7-1D85-C322-1C9D92F5456C}"/>
                  </a:ext>
                </a:extLst>
              </p:cNvPr>
              <p:cNvSpPr/>
              <p:nvPr/>
            </p:nvSpPr>
            <p:spPr>
              <a:xfrm>
                <a:off x="2464745" y="1387061"/>
                <a:ext cx="1220926" cy="885968"/>
              </a:xfrm>
              <a:custGeom>
                <a:avLst/>
                <a:gdLst/>
                <a:ahLst/>
                <a:cxnLst/>
                <a:rect l="l" t="t" r="r" b="b"/>
                <a:pathLst>
                  <a:path w="27950" h="20282" extrusionOk="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86;p36">
                <a:extLst>
                  <a:ext uri="{FF2B5EF4-FFF2-40B4-BE49-F238E27FC236}">
                    <a16:creationId xmlns:a16="http://schemas.microsoft.com/office/drawing/2014/main" id="{5E7D225C-7C71-A683-14C4-7CE7A62E8443}"/>
                  </a:ext>
                </a:extLst>
              </p:cNvPr>
              <p:cNvSpPr/>
              <p:nvPr/>
            </p:nvSpPr>
            <p:spPr>
              <a:xfrm>
                <a:off x="3587543" y="1464378"/>
                <a:ext cx="306258" cy="319013"/>
              </a:xfrm>
              <a:custGeom>
                <a:avLst/>
                <a:gdLst/>
                <a:ahLst/>
                <a:cxnLst/>
                <a:rect l="l" t="t" r="r" b="b"/>
                <a:pathLst>
                  <a:path w="7011" h="7303" extrusionOk="0">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87;p36">
                <a:extLst>
                  <a:ext uri="{FF2B5EF4-FFF2-40B4-BE49-F238E27FC236}">
                    <a16:creationId xmlns:a16="http://schemas.microsoft.com/office/drawing/2014/main" id="{05F98F20-CEED-B877-1FBF-9626847AA91D}"/>
                  </a:ext>
                </a:extLst>
              </p:cNvPr>
              <p:cNvSpPr/>
              <p:nvPr/>
            </p:nvSpPr>
            <p:spPr>
              <a:xfrm>
                <a:off x="3651318" y="1519417"/>
                <a:ext cx="200983" cy="185039"/>
              </a:xfrm>
              <a:custGeom>
                <a:avLst/>
                <a:gdLst/>
                <a:ahLst/>
                <a:cxnLst/>
                <a:rect l="l" t="t" r="r" b="b"/>
                <a:pathLst>
                  <a:path w="4601" h="4236" extrusionOk="0">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388;p36">
              <a:extLst>
                <a:ext uri="{FF2B5EF4-FFF2-40B4-BE49-F238E27FC236}">
                  <a16:creationId xmlns:a16="http://schemas.microsoft.com/office/drawing/2014/main" id="{BB5D4CD5-BD80-068F-3EA6-6A7260C1E9D5}"/>
                </a:ext>
              </a:extLst>
            </p:cNvPr>
            <p:cNvGrpSpPr/>
            <p:nvPr/>
          </p:nvGrpSpPr>
          <p:grpSpPr>
            <a:xfrm>
              <a:off x="5134407" y="2468361"/>
              <a:ext cx="753147" cy="515697"/>
              <a:chOff x="4549425" y="3498550"/>
              <a:chExt cx="295375" cy="202250"/>
            </a:xfrm>
          </p:grpSpPr>
          <p:sp>
            <p:nvSpPr>
              <p:cNvPr id="25" name="Google Shape;389;p36">
                <a:extLst>
                  <a:ext uri="{FF2B5EF4-FFF2-40B4-BE49-F238E27FC236}">
                    <a16:creationId xmlns:a16="http://schemas.microsoft.com/office/drawing/2014/main" id="{C515EC41-1417-57EC-C14B-E14E32688C34}"/>
                  </a:ext>
                </a:extLst>
              </p:cNvPr>
              <p:cNvSpPr/>
              <p:nvPr/>
            </p:nvSpPr>
            <p:spPr>
              <a:xfrm>
                <a:off x="4549425" y="3498550"/>
                <a:ext cx="295375" cy="202250"/>
              </a:xfrm>
              <a:custGeom>
                <a:avLst/>
                <a:gdLst/>
                <a:ahLst/>
                <a:cxnLst/>
                <a:rect l="l" t="t" r="r" b="b"/>
                <a:pathLst>
                  <a:path w="11815" h="8090" extrusionOk="0">
                    <a:moveTo>
                      <a:pt x="1" y="1"/>
                    </a:moveTo>
                    <a:lnTo>
                      <a:pt x="1" y="8090"/>
                    </a:lnTo>
                    <a:lnTo>
                      <a:pt x="11815" y="8090"/>
                    </a:lnTo>
                    <a:lnTo>
                      <a:pt x="1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0;p36">
                <a:extLst>
                  <a:ext uri="{FF2B5EF4-FFF2-40B4-BE49-F238E27FC236}">
                    <a16:creationId xmlns:a16="http://schemas.microsoft.com/office/drawing/2014/main" id="{C7774F04-D269-DCD0-A537-BD6012E26CB2}"/>
                  </a:ext>
                </a:extLst>
              </p:cNvPr>
              <p:cNvSpPr/>
              <p:nvPr/>
            </p:nvSpPr>
            <p:spPr>
              <a:xfrm>
                <a:off x="4574450" y="3683025"/>
                <a:ext cx="18125" cy="17775"/>
              </a:xfrm>
              <a:custGeom>
                <a:avLst/>
                <a:gdLst/>
                <a:ahLst/>
                <a:cxnLst/>
                <a:rect l="l" t="t" r="r" b="b"/>
                <a:pathLst>
                  <a:path w="725" h="711" extrusionOk="0">
                    <a:moveTo>
                      <a:pt x="0" y="0"/>
                    </a:moveTo>
                    <a:lnTo>
                      <a:pt x="0" y="711"/>
                    </a:lnTo>
                    <a:lnTo>
                      <a:pt x="725" y="711"/>
                    </a:lnTo>
                    <a:lnTo>
                      <a:pt x="7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1;p36">
                <a:extLst>
                  <a:ext uri="{FF2B5EF4-FFF2-40B4-BE49-F238E27FC236}">
                    <a16:creationId xmlns:a16="http://schemas.microsoft.com/office/drawing/2014/main" id="{B7347CBC-0186-E0E4-6B0C-431A48DA225A}"/>
                  </a:ext>
                </a:extLst>
              </p:cNvPr>
              <p:cNvSpPr/>
              <p:nvPr/>
            </p:nvSpPr>
            <p:spPr>
              <a:xfrm>
                <a:off x="4612500" y="3631925"/>
                <a:ext cx="17775" cy="68875"/>
              </a:xfrm>
              <a:custGeom>
                <a:avLst/>
                <a:gdLst/>
                <a:ahLst/>
                <a:cxnLst/>
                <a:rect l="l" t="t" r="r" b="b"/>
                <a:pathLst>
                  <a:path w="711" h="2755" extrusionOk="0">
                    <a:moveTo>
                      <a:pt x="0" y="0"/>
                    </a:moveTo>
                    <a:lnTo>
                      <a:pt x="0" y="2755"/>
                    </a:lnTo>
                    <a:lnTo>
                      <a:pt x="710" y="2755"/>
                    </a:lnTo>
                    <a:lnTo>
                      <a:pt x="7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2;p36">
                <a:extLst>
                  <a:ext uri="{FF2B5EF4-FFF2-40B4-BE49-F238E27FC236}">
                    <a16:creationId xmlns:a16="http://schemas.microsoft.com/office/drawing/2014/main" id="{24966787-FB6E-0484-A7DD-D39B0844701B}"/>
                  </a:ext>
                </a:extLst>
              </p:cNvPr>
              <p:cNvSpPr/>
              <p:nvPr/>
            </p:nvSpPr>
            <p:spPr>
              <a:xfrm>
                <a:off x="4650175" y="3599675"/>
                <a:ext cx="17775" cy="101125"/>
              </a:xfrm>
              <a:custGeom>
                <a:avLst/>
                <a:gdLst/>
                <a:ahLst/>
                <a:cxnLst/>
                <a:rect l="l" t="t" r="r" b="b"/>
                <a:pathLst>
                  <a:path w="711" h="4045" extrusionOk="0">
                    <a:moveTo>
                      <a:pt x="1" y="0"/>
                    </a:moveTo>
                    <a:lnTo>
                      <a:pt x="1" y="4045"/>
                    </a:lnTo>
                    <a:lnTo>
                      <a:pt x="711" y="4045"/>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3;p36">
                <a:extLst>
                  <a:ext uri="{FF2B5EF4-FFF2-40B4-BE49-F238E27FC236}">
                    <a16:creationId xmlns:a16="http://schemas.microsoft.com/office/drawing/2014/main" id="{E3FD7DF3-F0A4-C48E-9A56-8C68D8A0ACC1}"/>
                  </a:ext>
                </a:extLst>
              </p:cNvPr>
              <p:cNvSpPr/>
              <p:nvPr/>
            </p:nvSpPr>
            <p:spPr>
              <a:xfrm>
                <a:off x="4688225" y="3553275"/>
                <a:ext cx="17775" cy="147525"/>
              </a:xfrm>
              <a:custGeom>
                <a:avLst/>
                <a:gdLst/>
                <a:ahLst/>
                <a:cxnLst/>
                <a:rect l="l" t="t" r="r" b="b"/>
                <a:pathLst>
                  <a:path w="711" h="5901" extrusionOk="0">
                    <a:moveTo>
                      <a:pt x="1" y="1"/>
                    </a:moveTo>
                    <a:lnTo>
                      <a:pt x="1" y="5901"/>
                    </a:lnTo>
                    <a:lnTo>
                      <a:pt x="711" y="5901"/>
                    </a:lnTo>
                    <a:lnTo>
                      <a:pt x="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4;p36">
                <a:extLst>
                  <a:ext uri="{FF2B5EF4-FFF2-40B4-BE49-F238E27FC236}">
                    <a16:creationId xmlns:a16="http://schemas.microsoft.com/office/drawing/2014/main" id="{82A43330-C564-3C12-B659-F1187FCDBA01}"/>
                  </a:ext>
                </a:extLst>
              </p:cNvPr>
              <p:cNvSpPr/>
              <p:nvPr/>
            </p:nvSpPr>
            <p:spPr>
              <a:xfrm>
                <a:off x="4725925" y="3517050"/>
                <a:ext cx="17775" cy="183750"/>
              </a:xfrm>
              <a:custGeom>
                <a:avLst/>
                <a:gdLst/>
                <a:ahLst/>
                <a:cxnLst/>
                <a:rect l="l" t="t" r="r" b="b"/>
                <a:pathLst>
                  <a:path w="711" h="7350" extrusionOk="0">
                    <a:moveTo>
                      <a:pt x="0" y="0"/>
                    </a:moveTo>
                    <a:lnTo>
                      <a:pt x="0" y="7350"/>
                    </a:lnTo>
                    <a:lnTo>
                      <a:pt x="711" y="7350"/>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5;p36">
                <a:extLst>
                  <a:ext uri="{FF2B5EF4-FFF2-40B4-BE49-F238E27FC236}">
                    <a16:creationId xmlns:a16="http://schemas.microsoft.com/office/drawing/2014/main" id="{A593BA27-72DC-1DE3-C656-E416B9E9B2BF}"/>
                  </a:ext>
                </a:extLst>
              </p:cNvPr>
              <p:cNvSpPr/>
              <p:nvPr/>
            </p:nvSpPr>
            <p:spPr>
              <a:xfrm>
                <a:off x="4763600" y="3654025"/>
                <a:ext cx="18150" cy="46775"/>
              </a:xfrm>
              <a:custGeom>
                <a:avLst/>
                <a:gdLst/>
                <a:ahLst/>
                <a:cxnLst/>
                <a:rect l="l" t="t" r="r" b="b"/>
                <a:pathLst>
                  <a:path w="726" h="1871" extrusionOk="0">
                    <a:moveTo>
                      <a:pt x="1" y="1"/>
                    </a:moveTo>
                    <a:lnTo>
                      <a:pt x="1" y="1871"/>
                    </a:lnTo>
                    <a:lnTo>
                      <a:pt x="726" y="1871"/>
                    </a:lnTo>
                    <a:lnTo>
                      <a:pt x="7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6;p36">
                <a:extLst>
                  <a:ext uri="{FF2B5EF4-FFF2-40B4-BE49-F238E27FC236}">
                    <a16:creationId xmlns:a16="http://schemas.microsoft.com/office/drawing/2014/main" id="{88DF26DA-E35C-E298-1D57-EC0BA99278D2}"/>
                  </a:ext>
                </a:extLst>
              </p:cNvPr>
              <p:cNvSpPr/>
              <p:nvPr/>
            </p:nvSpPr>
            <p:spPr>
              <a:xfrm>
                <a:off x="4801650" y="3594225"/>
                <a:ext cx="17800" cy="106575"/>
              </a:xfrm>
              <a:custGeom>
                <a:avLst/>
                <a:gdLst/>
                <a:ahLst/>
                <a:cxnLst/>
                <a:rect l="l" t="t" r="r" b="b"/>
                <a:pathLst>
                  <a:path w="712" h="4263" extrusionOk="0">
                    <a:moveTo>
                      <a:pt x="1" y="1"/>
                    </a:moveTo>
                    <a:lnTo>
                      <a:pt x="1" y="4263"/>
                    </a:lnTo>
                    <a:lnTo>
                      <a:pt x="711" y="4263"/>
                    </a:lnTo>
                    <a:lnTo>
                      <a:pt x="7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397;p36">
              <a:extLst>
                <a:ext uri="{FF2B5EF4-FFF2-40B4-BE49-F238E27FC236}">
                  <a16:creationId xmlns:a16="http://schemas.microsoft.com/office/drawing/2014/main" id="{30804E26-4202-5603-5557-6E8DB7F0A394}"/>
                </a:ext>
              </a:extLst>
            </p:cNvPr>
            <p:cNvSpPr/>
            <p:nvPr/>
          </p:nvSpPr>
          <p:spPr>
            <a:xfrm flipH="1">
              <a:off x="5219363" y="937100"/>
              <a:ext cx="552233" cy="515696"/>
            </a:xfrm>
            <a:custGeom>
              <a:avLst/>
              <a:gdLst/>
              <a:ahLst/>
              <a:cxnLst/>
              <a:rect l="l" t="t" r="r" b="b"/>
              <a:pathLst>
                <a:path w="10565" h="9866" extrusionOk="0">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98;p36">
              <a:extLst>
                <a:ext uri="{FF2B5EF4-FFF2-40B4-BE49-F238E27FC236}">
                  <a16:creationId xmlns:a16="http://schemas.microsoft.com/office/drawing/2014/main" id="{D765AD13-4385-21B0-D592-7F86F6C06D5C}"/>
                </a:ext>
              </a:extLst>
            </p:cNvPr>
            <p:cNvSpPr/>
            <p:nvPr/>
          </p:nvSpPr>
          <p:spPr>
            <a:xfrm flipH="1">
              <a:off x="5360335" y="1047286"/>
              <a:ext cx="349268" cy="295953"/>
            </a:xfrm>
            <a:custGeom>
              <a:avLst/>
              <a:gdLst/>
              <a:ahLst/>
              <a:cxnLst/>
              <a:rect l="l" t="t" r="r" b="b"/>
              <a:pathLst>
                <a:path w="6682" h="5662" extrusionOk="0">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99;p36">
              <a:extLst>
                <a:ext uri="{FF2B5EF4-FFF2-40B4-BE49-F238E27FC236}">
                  <a16:creationId xmlns:a16="http://schemas.microsoft.com/office/drawing/2014/main" id="{26E9F83B-41B8-92E1-7824-CCA35B969493}"/>
                </a:ext>
              </a:extLst>
            </p:cNvPr>
            <p:cNvSpPr/>
            <p:nvPr/>
          </p:nvSpPr>
          <p:spPr>
            <a:xfrm flipH="1">
              <a:off x="5394676" y="1144718"/>
              <a:ext cx="293914" cy="108826"/>
            </a:xfrm>
            <a:custGeom>
              <a:avLst/>
              <a:gdLst/>
              <a:ahLst/>
              <a:cxnLst/>
              <a:rect l="l" t="t" r="r" b="b"/>
              <a:pathLst>
                <a:path w="5623" h="2082" extrusionOk="0">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0;p36">
              <a:extLst>
                <a:ext uri="{FF2B5EF4-FFF2-40B4-BE49-F238E27FC236}">
                  <a16:creationId xmlns:a16="http://schemas.microsoft.com/office/drawing/2014/main" id="{B7FF4086-8115-9788-9242-A5A1AAD4CDAC}"/>
                </a:ext>
              </a:extLst>
            </p:cNvPr>
            <p:cNvSpPr/>
            <p:nvPr/>
          </p:nvSpPr>
          <p:spPr>
            <a:xfrm>
              <a:off x="7084550" y="622868"/>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4AEB7-CC07-21C6-1E52-220D74958D52}"/>
              </a:ext>
            </a:extLst>
          </p:cNvPr>
          <p:cNvSpPr>
            <a:spLocks noGrp="1"/>
          </p:cNvSpPr>
          <p:nvPr>
            <p:ph type="title"/>
          </p:nvPr>
        </p:nvSpPr>
        <p:spPr/>
        <p:txBody>
          <a:bodyPr>
            <a:normAutofit/>
          </a:bodyPr>
          <a:lstStyle/>
          <a:p>
            <a:pPr algn="l"/>
            <a:r>
              <a:rPr lang="en-US" sz="2800" b="1" dirty="0">
                <a:latin typeface="Arial" panose="020B0604020202020204" pitchFamily="34" charset="0"/>
                <a:ea typeface="Open sans" panose="020B0606030504020204" pitchFamily="34" charset="0"/>
                <a:cs typeface="Arial" panose="020B0604020202020204" pitchFamily="34" charset="0"/>
              </a:rPr>
              <a:t> ii. OBJECTIVES</a:t>
            </a:r>
            <a:endParaRPr lang="en-IN" sz="2800" b="1" dirty="0">
              <a:latin typeface="Arial" panose="020B0604020202020204" pitchFamily="34" charset="0"/>
              <a:ea typeface="Open sans" panose="020B0606030504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994F054-A4DA-F967-3E3D-971601F888B9}"/>
              </a:ext>
            </a:extLst>
          </p:cNvPr>
          <p:cNvSpPr>
            <a:spLocks noGrp="1"/>
          </p:cNvSpPr>
          <p:nvPr>
            <p:ph idx="1"/>
          </p:nvPr>
        </p:nvSpPr>
        <p:spPr>
          <a:xfrm>
            <a:off x="495300" y="1629977"/>
            <a:ext cx="8915400" cy="4525963"/>
          </a:xfrm>
        </p:spPr>
        <p:txBody>
          <a:bodyPr>
            <a:normAutofit/>
          </a:bodyPr>
          <a:lstStyle/>
          <a:p>
            <a:pPr algn="just"/>
            <a:r>
              <a:rPr lang="en-US" sz="2000" b="0" dirty="0">
                <a:latin typeface="Arial" panose="020B0604020202020204" pitchFamily="34" charset="0"/>
                <a:ea typeface="Open sans" panose="020B0606030504020204" pitchFamily="34" charset="0"/>
                <a:cs typeface="Arial" panose="020B0604020202020204" pitchFamily="34" charset="0"/>
              </a:rPr>
              <a:t>To develop robust machine learning models in order to predict the likelihood of multiple diseases. </a:t>
            </a:r>
          </a:p>
          <a:p>
            <a:pPr algn="just"/>
            <a:r>
              <a:rPr lang="en-US" sz="2000" b="0" dirty="0">
                <a:latin typeface="Arial" panose="020B0604020202020204" pitchFamily="34" charset="0"/>
                <a:ea typeface="Open sans" panose="020B0606030504020204" pitchFamily="34" charset="0"/>
                <a:cs typeface="Arial" panose="020B0604020202020204" pitchFamily="34" charset="0"/>
              </a:rPr>
              <a:t>To evaluate and compare the performance of different machine learning models in predicting multiple diseases. </a:t>
            </a:r>
          </a:p>
          <a:p>
            <a:pPr algn="just"/>
            <a:r>
              <a:rPr lang="en-US" sz="2000" b="0" dirty="0">
                <a:latin typeface="Arial" panose="020B0604020202020204" pitchFamily="34" charset="0"/>
                <a:ea typeface="Open sans" panose="020B0606030504020204" pitchFamily="34" charset="0"/>
                <a:cs typeface="Arial" panose="020B0604020202020204" pitchFamily="34" charset="0"/>
              </a:rPr>
              <a:t>To implement data visualization tools that effectively highlight the relationships and distributions of key features associated with each disease.</a:t>
            </a:r>
          </a:p>
          <a:p>
            <a:pPr algn="just"/>
            <a:r>
              <a:rPr lang="en-US" sz="2000" b="0" dirty="0">
                <a:latin typeface="Arial" panose="020B0604020202020204" pitchFamily="34" charset="0"/>
                <a:ea typeface="Open sans" panose="020B0606030504020204" pitchFamily="34" charset="0"/>
                <a:cs typeface="Arial" panose="020B0604020202020204" pitchFamily="34" charset="0"/>
              </a:rPr>
              <a:t>To create an intuitive and accessible web application that allows users to input their medical data and receive instant predictions easily. </a:t>
            </a:r>
          </a:p>
        </p:txBody>
      </p:sp>
    </p:spTree>
    <p:extLst>
      <p:ext uri="{BB962C8B-B14F-4D97-AF65-F5344CB8AC3E}">
        <p14:creationId xmlns:p14="http://schemas.microsoft.com/office/powerpoint/2010/main" val="307529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3B1D9-1A9C-CACE-0A0F-DBF536035D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4BF4D-76DC-F6C9-9DA6-48AF7E753A92}"/>
              </a:ext>
            </a:extLst>
          </p:cNvPr>
          <p:cNvSpPr>
            <a:spLocks noGrp="1"/>
          </p:cNvSpPr>
          <p:nvPr>
            <p:ph type="title"/>
          </p:nvPr>
        </p:nvSpPr>
        <p:spPr>
          <a:xfrm>
            <a:off x="304014" y="65333"/>
            <a:ext cx="8915400" cy="925267"/>
          </a:xfrm>
        </p:spPr>
        <p:txBody>
          <a:bodyPr>
            <a:normAutofit/>
          </a:bodyPr>
          <a:lstStyle/>
          <a:p>
            <a:r>
              <a:rPr lang="en-US" sz="3600" b="1" dirty="0">
                <a:latin typeface="Arial" panose="020B0604020202020204" pitchFamily="34" charset="0"/>
                <a:ea typeface="Open sans" panose="020B0606030504020204" pitchFamily="34" charset="0"/>
                <a:cs typeface="Arial" panose="020B0604020202020204" pitchFamily="34" charset="0"/>
              </a:rPr>
              <a:t>4.OVERVIEW OF METHODOLOGY</a:t>
            </a:r>
            <a:endParaRPr lang="en-IN" sz="3600" b="1" dirty="0">
              <a:latin typeface="Arial" panose="020B0604020202020204" pitchFamily="34" charset="0"/>
              <a:ea typeface="Open sans" panose="020B0606030504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D49A74F-7A72-B2B6-EA99-DA7FD3D4BF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15565" y="990600"/>
            <a:ext cx="4674870" cy="5694691"/>
          </a:xfrm>
          <a:prstGeom prst="rect">
            <a:avLst/>
          </a:prstGeom>
          <a:noFill/>
          <a:ln>
            <a:noFill/>
          </a:ln>
        </p:spPr>
      </p:pic>
    </p:spTree>
    <p:extLst>
      <p:ext uri="{BB962C8B-B14F-4D97-AF65-F5344CB8AC3E}">
        <p14:creationId xmlns:p14="http://schemas.microsoft.com/office/powerpoint/2010/main" val="2652437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FCF1-ACAF-46E4-FFB2-1440A444192B}"/>
              </a:ext>
            </a:extLst>
          </p:cNvPr>
          <p:cNvSpPr>
            <a:spLocks noGrp="1"/>
          </p:cNvSpPr>
          <p:nvPr>
            <p:ph type="title"/>
          </p:nvPr>
        </p:nvSpPr>
        <p:spPr>
          <a:xfrm>
            <a:off x="304014" y="65333"/>
            <a:ext cx="8915400" cy="1143000"/>
          </a:xfrm>
        </p:spPr>
        <p:txBody>
          <a:bodyPr>
            <a:normAutofit/>
          </a:bodyPr>
          <a:lstStyle/>
          <a:p>
            <a:r>
              <a:rPr lang="en-US" sz="4000" b="1" dirty="0">
                <a:latin typeface="Open sans" panose="020B0606030504020204" pitchFamily="34" charset="0"/>
                <a:ea typeface="Open sans" panose="020B0606030504020204" pitchFamily="34" charset="0"/>
                <a:cs typeface="Open sans" panose="020B0606030504020204" pitchFamily="34" charset="0"/>
              </a:rPr>
              <a:t>4. OVERVIEW OF METHODOLOGY</a:t>
            </a:r>
            <a:endParaRPr lang="en-IN" sz="40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image5.png">
            <a:extLst>
              <a:ext uri="{FF2B5EF4-FFF2-40B4-BE49-F238E27FC236}">
                <a16:creationId xmlns:a16="http://schemas.microsoft.com/office/drawing/2014/main" id="{A137F6B7-36FD-764A-1181-27551032147E}"/>
              </a:ext>
            </a:extLst>
          </p:cNvPr>
          <p:cNvPicPr/>
          <p:nvPr/>
        </p:nvPicPr>
        <p:blipFill>
          <a:blip r:embed="rId2"/>
          <a:srcRect/>
          <a:stretch>
            <a:fillRect/>
          </a:stretch>
        </p:blipFill>
        <p:spPr>
          <a:xfrm>
            <a:off x="455944" y="1317626"/>
            <a:ext cx="8900159" cy="4779747"/>
          </a:xfrm>
          <a:prstGeom prst="rect">
            <a:avLst/>
          </a:prstGeom>
          <a:ln w="228600" cap="sq" cmpd="thickThin">
            <a:solidFill>
              <a:srgbClr val="C00000"/>
            </a:solidFill>
            <a:prstDash val="solid"/>
            <a:miter lim="800000"/>
          </a:ln>
          <a:effectLst>
            <a:innerShdw blurRad="76200">
              <a:srgbClr val="000000"/>
            </a:innerShdw>
          </a:effectLst>
        </p:spPr>
      </p:pic>
    </p:spTree>
    <p:extLst>
      <p:ext uri="{BB962C8B-B14F-4D97-AF65-F5344CB8AC3E}">
        <p14:creationId xmlns:p14="http://schemas.microsoft.com/office/powerpoint/2010/main" val="2902397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8112" y="273570"/>
            <a:ext cx="8286281" cy="635583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78467384"/>
              </p:ext>
            </p:extLst>
          </p:nvPr>
        </p:nvGraphicFramePr>
        <p:xfrm>
          <a:off x="528636" y="242887"/>
          <a:ext cx="8015756" cy="6386513"/>
        </p:xfrm>
        <a:graphic>
          <a:graphicData uri="http://schemas.openxmlformats.org/drawingml/2006/table">
            <a:tbl>
              <a:tblPr/>
              <a:tblGrid>
                <a:gridCol w="868190">
                  <a:extLst>
                    <a:ext uri="{9D8B030D-6E8A-4147-A177-3AD203B41FA5}">
                      <a16:colId xmlns:a16="http://schemas.microsoft.com/office/drawing/2014/main" val="20000"/>
                    </a:ext>
                  </a:extLst>
                </a:gridCol>
                <a:gridCol w="2623695">
                  <a:extLst>
                    <a:ext uri="{9D8B030D-6E8A-4147-A177-3AD203B41FA5}">
                      <a16:colId xmlns:a16="http://schemas.microsoft.com/office/drawing/2014/main" val="20001"/>
                    </a:ext>
                  </a:extLst>
                </a:gridCol>
                <a:gridCol w="4523871">
                  <a:extLst>
                    <a:ext uri="{9D8B030D-6E8A-4147-A177-3AD203B41FA5}">
                      <a16:colId xmlns:a16="http://schemas.microsoft.com/office/drawing/2014/main" val="20002"/>
                    </a:ext>
                  </a:extLst>
                </a:gridCol>
              </a:tblGrid>
              <a:tr h="960676">
                <a:tc>
                  <a:txBody>
                    <a:bodyPr/>
                    <a:lstStyle/>
                    <a:p>
                      <a:r>
                        <a:rPr lang="en-IN" sz="1800" dirty="0"/>
                        <a:t>1</a:t>
                      </a:r>
                    </a:p>
                  </a:txBody>
                  <a:tcPr marL="58779" marR="58779" marT="29389" marB="29389" anchor="ctr">
                    <a:lnL>
                      <a:noFill/>
                    </a:lnL>
                    <a:lnR>
                      <a:noFill/>
                    </a:lnR>
                    <a:lnT>
                      <a:noFill/>
                    </a:lnT>
                    <a:lnB>
                      <a:noFill/>
                    </a:lnB>
                  </a:tcPr>
                </a:tc>
                <a:tc>
                  <a:txBody>
                    <a:bodyPr/>
                    <a:lstStyle/>
                    <a:p>
                      <a:r>
                        <a:rPr lang="en-IN" sz="1800" b="1" dirty="0"/>
                        <a:t>Data Collection</a:t>
                      </a:r>
                      <a:endParaRPr lang="en-IN" sz="1800" dirty="0"/>
                    </a:p>
                  </a:txBody>
                  <a:tcPr marL="58779" marR="58779" marT="29389" marB="29389" anchor="ctr">
                    <a:lnL>
                      <a:noFill/>
                    </a:lnL>
                    <a:lnR>
                      <a:noFill/>
                    </a:lnR>
                    <a:lnT>
                      <a:noFill/>
                    </a:lnT>
                    <a:lnB>
                      <a:noFill/>
                    </a:lnB>
                  </a:tcPr>
                </a:tc>
                <a:tc>
                  <a:txBody>
                    <a:bodyPr/>
                    <a:lstStyle/>
                    <a:p>
                      <a:pPr algn="just"/>
                      <a:r>
                        <a:rPr lang="en-US" dirty="0"/>
                        <a:t>Collect data from various sources, including structured data (CSV files) and unstructured data (images for CNN).</a:t>
                      </a:r>
                      <a:endParaRPr lang="en-US" sz="1800" dirty="0"/>
                    </a:p>
                  </a:txBody>
                  <a:tcPr marL="58779" marR="58779" marT="29389" marB="29389" anchor="ctr">
                    <a:lnL>
                      <a:noFill/>
                    </a:lnL>
                    <a:lnR>
                      <a:noFill/>
                    </a:lnR>
                    <a:lnT>
                      <a:noFill/>
                    </a:lnT>
                    <a:lnB>
                      <a:noFill/>
                    </a:lnB>
                  </a:tcPr>
                </a:tc>
                <a:extLst>
                  <a:ext uri="{0D108BD9-81ED-4DB2-BD59-A6C34878D82A}">
                    <a16:rowId xmlns:a16="http://schemas.microsoft.com/office/drawing/2014/main" val="10000"/>
                  </a:ext>
                </a:extLst>
              </a:tr>
              <a:tr h="844269">
                <a:tc>
                  <a:txBody>
                    <a:bodyPr/>
                    <a:lstStyle/>
                    <a:p>
                      <a:r>
                        <a:rPr lang="en-IN" sz="1800" dirty="0"/>
                        <a:t>2</a:t>
                      </a:r>
                    </a:p>
                  </a:txBody>
                  <a:tcPr marL="58779" marR="58779" marT="29389" marB="29389" anchor="ctr">
                    <a:lnL>
                      <a:noFill/>
                    </a:lnL>
                    <a:lnR>
                      <a:noFill/>
                    </a:lnR>
                    <a:lnT>
                      <a:noFill/>
                    </a:lnT>
                    <a:lnB>
                      <a:noFill/>
                    </a:lnB>
                  </a:tcPr>
                </a:tc>
                <a:tc>
                  <a:txBody>
                    <a:bodyPr/>
                    <a:lstStyle/>
                    <a:p>
                      <a:r>
                        <a:rPr lang="en-IN" sz="1800" b="1" dirty="0"/>
                        <a:t>Data Pre-processing</a:t>
                      </a:r>
                      <a:endParaRPr lang="en-IN" sz="1800" dirty="0"/>
                    </a:p>
                  </a:txBody>
                  <a:tcPr marL="58779" marR="58779" marT="29389" marB="29389" anchor="ctr">
                    <a:lnL>
                      <a:noFill/>
                    </a:lnL>
                    <a:lnR>
                      <a:noFill/>
                    </a:lnR>
                    <a:lnT>
                      <a:noFill/>
                    </a:lnT>
                    <a:lnB>
                      <a:noFill/>
                    </a:lnB>
                  </a:tcPr>
                </a:tc>
                <a:tc>
                  <a:txBody>
                    <a:bodyPr/>
                    <a:lstStyle/>
                    <a:p>
                      <a:pPr algn="just"/>
                      <a:r>
                        <a:rPr lang="en-US" sz="1800" dirty="0"/>
                        <a:t>Clean and process the data (handle missing values, normalize, etc.).</a:t>
                      </a:r>
                    </a:p>
                  </a:txBody>
                  <a:tcPr marL="58779" marR="58779" marT="29389" marB="29389" anchor="ctr">
                    <a:lnL>
                      <a:noFill/>
                    </a:lnL>
                    <a:lnR>
                      <a:noFill/>
                    </a:lnR>
                    <a:lnT>
                      <a:noFill/>
                    </a:lnT>
                    <a:lnB>
                      <a:noFill/>
                    </a:lnB>
                  </a:tcPr>
                </a:tc>
                <a:extLst>
                  <a:ext uri="{0D108BD9-81ED-4DB2-BD59-A6C34878D82A}">
                    <a16:rowId xmlns:a16="http://schemas.microsoft.com/office/drawing/2014/main" val="10001"/>
                  </a:ext>
                </a:extLst>
              </a:tr>
              <a:tr h="844269">
                <a:tc>
                  <a:txBody>
                    <a:bodyPr/>
                    <a:lstStyle/>
                    <a:p>
                      <a:r>
                        <a:rPr lang="en-IN" sz="1800" dirty="0"/>
                        <a:t>3</a:t>
                      </a:r>
                    </a:p>
                  </a:txBody>
                  <a:tcPr marL="58779" marR="58779" marT="29389" marB="29389" anchor="ctr">
                    <a:lnL>
                      <a:noFill/>
                    </a:lnL>
                    <a:lnR>
                      <a:noFill/>
                    </a:lnR>
                    <a:lnT>
                      <a:noFill/>
                    </a:lnT>
                    <a:lnB>
                      <a:noFill/>
                    </a:lnB>
                  </a:tcPr>
                </a:tc>
                <a:tc>
                  <a:txBody>
                    <a:bodyPr/>
                    <a:lstStyle/>
                    <a:p>
                      <a:r>
                        <a:rPr lang="en-IN" sz="1800" b="1" dirty="0"/>
                        <a:t>Feature Engineering</a:t>
                      </a:r>
                      <a:endParaRPr lang="en-IN" sz="1800" dirty="0"/>
                    </a:p>
                  </a:txBody>
                  <a:tcPr marL="58779" marR="58779" marT="29389" marB="29389" anchor="ctr">
                    <a:lnL>
                      <a:noFill/>
                    </a:lnL>
                    <a:lnR>
                      <a:noFill/>
                    </a:lnR>
                    <a:lnT>
                      <a:noFill/>
                    </a:lnT>
                    <a:lnB>
                      <a:noFill/>
                    </a:lnB>
                  </a:tcPr>
                </a:tc>
                <a:tc>
                  <a:txBody>
                    <a:bodyPr/>
                    <a:lstStyle/>
                    <a:p>
                      <a:pPr algn="just"/>
                      <a:r>
                        <a:rPr lang="en-US" sz="1800" dirty="0"/>
                        <a:t>Select key features or transform data for better learning by the models.</a:t>
                      </a:r>
                    </a:p>
                  </a:txBody>
                  <a:tcPr marL="58779" marR="58779" marT="29389" marB="29389" anchor="ctr">
                    <a:lnL>
                      <a:noFill/>
                    </a:lnL>
                    <a:lnR>
                      <a:noFill/>
                    </a:lnR>
                    <a:lnT>
                      <a:noFill/>
                    </a:lnT>
                    <a:lnB>
                      <a:noFill/>
                    </a:lnB>
                  </a:tcPr>
                </a:tc>
                <a:extLst>
                  <a:ext uri="{0D108BD9-81ED-4DB2-BD59-A6C34878D82A}">
                    <a16:rowId xmlns:a16="http://schemas.microsoft.com/office/drawing/2014/main" val="10002"/>
                  </a:ext>
                </a:extLst>
              </a:tr>
              <a:tr h="844269">
                <a:tc>
                  <a:txBody>
                    <a:bodyPr/>
                    <a:lstStyle/>
                    <a:p>
                      <a:r>
                        <a:rPr lang="en-IN" sz="1800" dirty="0"/>
                        <a:t>4</a:t>
                      </a:r>
                    </a:p>
                  </a:txBody>
                  <a:tcPr marL="58779" marR="58779" marT="29389" marB="29389" anchor="ctr">
                    <a:lnL>
                      <a:noFill/>
                    </a:lnL>
                    <a:lnR>
                      <a:noFill/>
                    </a:lnR>
                    <a:lnT>
                      <a:noFill/>
                    </a:lnT>
                    <a:lnB>
                      <a:noFill/>
                    </a:lnB>
                  </a:tcPr>
                </a:tc>
                <a:tc>
                  <a:txBody>
                    <a:bodyPr/>
                    <a:lstStyle/>
                    <a:p>
                      <a:r>
                        <a:rPr lang="en-IN" sz="1800" b="1" dirty="0"/>
                        <a:t>Model Selection</a:t>
                      </a:r>
                      <a:endParaRPr lang="en-IN" sz="1800" dirty="0"/>
                    </a:p>
                  </a:txBody>
                  <a:tcPr marL="58779" marR="58779" marT="29389" marB="29389" anchor="ctr">
                    <a:lnL>
                      <a:noFill/>
                    </a:lnL>
                    <a:lnR>
                      <a:noFill/>
                    </a:lnR>
                    <a:lnT>
                      <a:noFill/>
                    </a:lnT>
                    <a:lnB>
                      <a:noFill/>
                    </a:lnB>
                  </a:tcPr>
                </a:tc>
                <a:tc>
                  <a:txBody>
                    <a:bodyPr/>
                    <a:lstStyle/>
                    <a:p>
                      <a:pPr algn="just"/>
                      <a:r>
                        <a:rPr lang="en-IN" sz="1800" dirty="0"/>
                        <a:t>Choose appropriate algorithms (SVM, CNN, Logistic Regression, etc.).</a:t>
                      </a:r>
                    </a:p>
                  </a:txBody>
                  <a:tcPr marL="58779" marR="58779" marT="29389" marB="29389" anchor="ctr">
                    <a:lnL>
                      <a:noFill/>
                    </a:lnL>
                    <a:lnR>
                      <a:noFill/>
                    </a:lnR>
                    <a:lnT>
                      <a:noFill/>
                    </a:lnT>
                    <a:lnB>
                      <a:noFill/>
                    </a:lnB>
                  </a:tcPr>
                </a:tc>
                <a:extLst>
                  <a:ext uri="{0D108BD9-81ED-4DB2-BD59-A6C34878D82A}">
                    <a16:rowId xmlns:a16="http://schemas.microsoft.com/office/drawing/2014/main" val="10003"/>
                  </a:ext>
                </a:extLst>
              </a:tr>
              <a:tr h="1174525">
                <a:tc>
                  <a:txBody>
                    <a:bodyPr/>
                    <a:lstStyle/>
                    <a:p>
                      <a:r>
                        <a:rPr lang="en-IN" sz="1800"/>
                        <a:t>5</a:t>
                      </a:r>
                    </a:p>
                  </a:txBody>
                  <a:tcPr marL="58779" marR="58779" marT="29389" marB="29389" anchor="ctr">
                    <a:lnL>
                      <a:noFill/>
                    </a:lnL>
                    <a:lnR>
                      <a:noFill/>
                    </a:lnR>
                    <a:lnT>
                      <a:noFill/>
                    </a:lnT>
                    <a:lnB>
                      <a:noFill/>
                    </a:lnB>
                  </a:tcPr>
                </a:tc>
                <a:tc>
                  <a:txBody>
                    <a:bodyPr/>
                    <a:lstStyle/>
                    <a:p>
                      <a:r>
                        <a:rPr lang="en-IN" sz="1800" b="1" dirty="0"/>
                        <a:t>Training</a:t>
                      </a:r>
                      <a:endParaRPr lang="en-IN" sz="1800" dirty="0"/>
                    </a:p>
                  </a:txBody>
                  <a:tcPr marL="58779" marR="58779" marT="29389" marB="29389" anchor="ctr">
                    <a:lnL>
                      <a:noFill/>
                    </a:lnL>
                    <a:lnR>
                      <a:noFill/>
                    </a:lnR>
                    <a:lnT>
                      <a:noFill/>
                    </a:lnT>
                    <a:lnB>
                      <a:noFill/>
                    </a:lnB>
                  </a:tcPr>
                </a:tc>
                <a:tc>
                  <a:txBody>
                    <a:bodyPr/>
                    <a:lstStyle/>
                    <a:p>
                      <a:pPr algn="just"/>
                      <a:r>
                        <a:rPr lang="en-US" sz="1800" dirty="0"/>
                        <a:t>Train the models using the training dataset and tune hyper parameters.</a:t>
                      </a:r>
                    </a:p>
                  </a:txBody>
                  <a:tcPr marL="58779" marR="58779" marT="29389" marB="29389" anchor="ctr">
                    <a:lnL>
                      <a:noFill/>
                    </a:lnL>
                    <a:lnR>
                      <a:noFill/>
                    </a:lnR>
                    <a:lnT>
                      <a:noFill/>
                    </a:lnT>
                    <a:lnB>
                      <a:noFill/>
                    </a:lnB>
                  </a:tcPr>
                </a:tc>
                <a:extLst>
                  <a:ext uri="{0D108BD9-81ED-4DB2-BD59-A6C34878D82A}">
                    <a16:rowId xmlns:a16="http://schemas.microsoft.com/office/drawing/2014/main" val="10004"/>
                  </a:ext>
                </a:extLst>
              </a:tr>
              <a:tr h="1062080">
                <a:tc>
                  <a:txBody>
                    <a:bodyPr/>
                    <a:lstStyle/>
                    <a:p>
                      <a:r>
                        <a:rPr lang="en-IN" sz="1800" dirty="0"/>
                        <a:t>6</a:t>
                      </a:r>
                    </a:p>
                  </a:txBody>
                  <a:tcPr marL="58779" marR="58779" marT="29389" marB="29389" anchor="ctr">
                    <a:lnL>
                      <a:noFill/>
                    </a:lnL>
                    <a:lnR>
                      <a:noFill/>
                    </a:lnR>
                    <a:lnT>
                      <a:noFill/>
                    </a:lnT>
                    <a:lnB>
                      <a:noFill/>
                    </a:lnB>
                  </a:tcPr>
                </a:tc>
                <a:tc>
                  <a:txBody>
                    <a:bodyPr/>
                    <a:lstStyle/>
                    <a:p>
                      <a:r>
                        <a:rPr lang="en-IN" sz="1800" b="1" dirty="0"/>
                        <a:t>Testing</a:t>
                      </a:r>
                      <a:endParaRPr lang="en-IN" sz="1800" dirty="0"/>
                    </a:p>
                  </a:txBody>
                  <a:tcPr marL="58779" marR="58779" marT="29389" marB="29389" anchor="ctr">
                    <a:lnL>
                      <a:noFill/>
                    </a:lnL>
                    <a:lnR>
                      <a:noFill/>
                    </a:lnR>
                    <a:lnT>
                      <a:noFill/>
                    </a:lnT>
                    <a:lnB>
                      <a:noFill/>
                    </a:lnB>
                  </a:tcPr>
                </a:tc>
                <a:tc>
                  <a:txBody>
                    <a:bodyPr/>
                    <a:lstStyle/>
                    <a:p>
                      <a:pPr algn="just"/>
                      <a:r>
                        <a:rPr lang="en-US" sz="1800" dirty="0"/>
                        <a:t>Evaluate the model's performance using a test dataset with metrics like accuracy.</a:t>
                      </a:r>
                    </a:p>
                  </a:txBody>
                  <a:tcPr marL="58779" marR="58779" marT="29389" marB="29389" anchor="ctr">
                    <a:lnL>
                      <a:noFill/>
                    </a:lnL>
                    <a:lnR>
                      <a:noFill/>
                    </a:lnR>
                    <a:lnT>
                      <a:noFill/>
                    </a:lnT>
                    <a:lnB>
                      <a:noFill/>
                    </a:lnB>
                  </a:tcPr>
                </a:tc>
                <a:extLst>
                  <a:ext uri="{0D108BD9-81ED-4DB2-BD59-A6C34878D82A}">
                    <a16:rowId xmlns:a16="http://schemas.microsoft.com/office/drawing/2014/main" val="10005"/>
                  </a:ext>
                </a:extLst>
              </a:tr>
              <a:tr h="656425">
                <a:tc>
                  <a:txBody>
                    <a:bodyPr/>
                    <a:lstStyle/>
                    <a:p>
                      <a:r>
                        <a:rPr lang="en-IN" sz="1800"/>
                        <a:t>7</a:t>
                      </a:r>
                    </a:p>
                  </a:txBody>
                  <a:tcPr marL="58779" marR="58779" marT="29389" marB="29389" anchor="ctr">
                    <a:lnL>
                      <a:noFill/>
                    </a:lnL>
                    <a:lnR>
                      <a:noFill/>
                    </a:lnR>
                    <a:lnT>
                      <a:noFill/>
                    </a:lnT>
                    <a:lnB>
                      <a:noFill/>
                    </a:lnB>
                  </a:tcPr>
                </a:tc>
                <a:tc>
                  <a:txBody>
                    <a:bodyPr/>
                    <a:lstStyle/>
                    <a:p>
                      <a:r>
                        <a:rPr lang="en-IN" sz="1800" b="1"/>
                        <a:t>Prediction Output</a:t>
                      </a:r>
                      <a:endParaRPr lang="en-IN" sz="1800"/>
                    </a:p>
                  </a:txBody>
                  <a:tcPr marL="58779" marR="58779" marT="29389" marB="29389" anchor="ctr">
                    <a:lnL>
                      <a:noFill/>
                    </a:lnL>
                    <a:lnR>
                      <a:noFill/>
                    </a:lnR>
                    <a:lnT>
                      <a:noFill/>
                    </a:lnT>
                    <a:lnB>
                      <a:noFill/>
                    </a:lnB>
                  </a:tcPr>
                </a:tc>
                <a:tc>
                  <a:txBody>
                    <a:bodyPr/>
                    <a:lstStyle/>
                    <a:p>
                      <a:pPr algn="just"/>
                      <a:r>
                        <a:rPr lang="en-US" sz="1800" dirty="0"/>
                        <a:t>Use the trained models to predict diseases based on user input data.</a:t>
                      </a:r>
                    </a:p>
                  </a:txBody>
                  <a:tcPr marL="58779" marR="58779" marT="29389" marB="29389" anchor="ctr">
                    <a:lnL>
                      <a:noFill/>
                    </a:lnL>
                    <a:lnR>
                      <a:noFill/>
                    </a:lnR>
                    <a:lnT>
                      <a:noFill/>
                    </a:lnT>
                    <a:lnB>
                      <a:noFill/>
                    </a:lnB>
                  </a:tcPr>
                </a:tc>
                <a:extLst>
                  <a:ext uri="{0D108BD9-81ED-4DB2-BD59-A6C34878D82A}">
                    <a16:rowId xmlns:a16="http://schemas.microsoft.com/office/drawing/2014/main" val="10006"/>
                  </a:ext>
                </a:extLst>
              </a:tr>
            </a:tbl>
          </a:graphicData>
        </a:graphic>
      </p:graphicFrame>
      <p:cxnSp>
        <p:nvCxnSpPr>
          <p:cNvPr id="11" name="Straight Connector 10"/>
          <p:cNvCxnSpPr/>
          <p:nvPr/>
        </p:nvCxnSpPr>
        <p:spPr>
          <a:xfrm flipV="1">
            <a:off x="257173" y="3926683"/>
            <a:ext cx="8287219" cy="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57173" y="2085974"/>
            <a:ext cx="8287219" cy="19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57173" y="2924176"/>
            <a:ext cx="8287219" cy="476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8112" y="1195387"/>
            <a:ext cx="8286281" cy="19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57173" y="4910139"/>
            <a:ext cx="8287219" cy="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257173" y="5810250"/>
            <a:ext cx="8287219" cy="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1085850" y="273570"/>
            <a:ext cx="14288" cy="63558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3924299" y="273570"/>
            <a:ext cx="14288" cy="63558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945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2EED4-35D8-8D7A-0EE1-8E2628DB8866}"/>
              </a:ext>
            </a:extLst>
          </p:cNvPr>
          <p:cNvSpPr>
            <a:spLocks noGrp="1"/>
          </p:cNvSpPr>
          <p:nvPr>
            <p:ph type="title"/>
          </p:nvPr>
        </p:nvSpPr>
        <p:spPr>
          <a:xfrm>
            <a:off x="495300" y="274638"/>
            <a:ext cx="8147255" cy="1340802"/>
          </a:xfrm>
        </p:spPr>
        <p:txBody>
          <a:bodyPr>
            <a:noAutofit/>
          </a:bodyPr>
          <a:lstStyle/>
          <a:p>
            <a:r>
              <a:rPr lang="en-US" sz="3000" b="1" dirty="0">
                <a:effectLst/>
                <a:latin typeface="Arial" panose="020B0604020202020204" pitchFamily="34" charset="0"/>
                <a:ea typeface="Times New Roman" panose="02020603050405020304" pitchFamily="18" charset="0"/>
                <a:cs typeface="Arial" panose="020B0604020202020204" pitchFamily="34" charset="0"/>
              </a:rPr>
              <a:t>Disease-Specific Models and Techniques</a:t>
            </a:r>
            <a:endParaRPr lang="en-IN" sz="30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50804A-4121-676B-4EB3-0AF60666EDF5}"/>
              </a:ext>
            </a:extLst>
          </p:cNvPr>
          <p:cNvSpPr>
            <a:spLocks noGrp="1"/>
          </p:cNvSpPr>
          <p:nvPr>
            <p:ph idx="1"/>
          </p:nvPr>
        </p:nvSpPr>
        <p:spPr>
          <a:xfrm>
            <a:off x="495300" y="1737274"/>
            <a:ext cx="8915400" cy="4967922"/>
          </a:xfrm>
        </p:spPr>
        <p:txBody>
          <a:bodyPr>
            <a:noAutofit/>
          </a:bodyPr>
          <a:lstStyle/>
          <a:p>
            <a:pPr marL="0" indent="0" algn="just">
              <a:buNone/>
            </a:pPr>
            <a:r>
              <a:rPr lang="en-US" sz="2000" dirty="0">
                <a:effectLst/>
                <a:latin typeface="Arial" panose="020B0604020202020204" pitchFamily="34" charset="0"/>
                <a:ea typeface="Times New Roman" panose="02020603050405020304" pitchFamily="18" charset="0"/>
                <a:cs typeface="Arial" panose="020B0604020202020204" pitchFamily="34" charset="0"/>
              </a:rPr>
              <a:t>a) </a:t>
            </a:r>
            <a:r>
              <a:rPr lang="en-US" sz="2000" u="sng" dirty="0">
                <a:effectLst/>
                <a:latin typeface="Arial" panose="020B0604020202020204" pitchFamily="34" charset="0"/>
                <a:ea typeface="Times New Roman" panose="02020603050405020304" pitchFamily="18" charset="0"/>
                <a:cs typeface="Arial" panose="020B0604020202020204" pitchFamily="34" charset="0"/>
              </a:rPr>
              <a:t>Logistic Regression for Heart, chronic kidney, lung cancer prediction</a:t>
            </a:r>
          </a:p>
          <a:p>
            <a:pPr marL="0" indent="0" algn="just">
              <a:buNone/>
            </a:pPr>
            <a:endParaRPr lang="en-IN" sz="2000" dirty="0">
              <a:effectLst/>
              <a:latin typeface="Arial" panose="020B0604020202020204" pitchFamily="34" charset="0"/>
              <a:ea typeface="Times New Roman" panose="02020603050405020304" pitchFamily="18" charset="0"/>
              <a:cs typeface="Arial" panose="020B0604020202020204" pitchFamily="34" charset="0"/>
            </a:endParaRPr>
          </a:p>
          <a:p>
            <a:pPr marL="0" indent="0" algn="just">
              <a:buNone/>
            </a:pPr>
            <a:r>
              <a:rPr lang="en-US" sz="2000" b="0" dirty="0">
                <a:latin typeface="Arial" panose="020B0604020202020204" pitchFamily="34" charset="0"/>
                <a:cs typeface="Arial" panose="020B0604020202020204" pitchFamily="34" charset="0"/>
              </a:rPr>
              <a:t>Mathematical Foundation:</a:t>
            </a:r>
          </a:p>
          <a:p>
            <a:pPr algn="just"/>
            <a:r>
              <a:rPr lang="en-US" sz="2000" b="0" dirty="0">
                <a:latin typeface="Arial" panose="020B0604020202020204" pitchFamily="34" charset="0"/>
                <a:cs typeface="Arial" panose="020B0604020202020204" pitchFamily="34" charset="0"/>
              </a:rPr>
              <a:t>Uses a sigmoid function to convert input features (e.g., cholesterol, blood pressure) into probabilities.</a:t>
            </a:r>
          </a:p>
          <a:p>
            <a:pPr algn="just"/>
            <a:r>
              <a:rPr lang="en-US" sz="2000" b="0" dirty="0">
                <a:latin typeface="Arial" panose="020B0604020202020204" pitchFamily="34" charset="0"/>
                <a:cs typeface="Arial" panose="020B0604020202020204" pitchFamily="34" charset="0"/>
              </a:rPr>
              <a:t>Formula: </a:t>
            </a:r>
          </a:p>
          <a:p>
            <a:pPr marL="0" indent="0" algn="just">
              <a:buNone/>
            </a:pPr>
            <a:endParaRPr lang="en-US" sz="2000" b="0" dirty="0">
              <a:latin typeface="Arial" panose="020B0604020202020204" pitchFamily="34" charset="0"/>
              <a:cs typeface="Arial" panose="020B0604020202020204" pitchFamily="34" charset="0"/>
            </a:endParaRPr>
          </a:p>
          <a:p>
            <a:pPr algn="just"/>
            <a:r>
              <a:rPr lang="en-US" sz="2000" b="0" dirty="0">
                <a:latin typeface="Arial" panose="020B0604020202020204" pitchFamily="34" charset="0"/>
                <a:cs typeface="Arial" panose="020B0604020202020204" pitchFamily="34" charset="0"/>
              </a:rPr>
              <a:t>where Z is the weighted sum of features.</a:t>
            </a:r>
          </a:p>
          <a:p>
            <a:pPr marL="0" indent="0" algn="just">
              <a:buNone/>
            </a:pPr>
            <a:r>
              <a:rPr lang="en-US" sz="2000" b="0" dirty="0">
                <a:latin typeface="Arial" panose="020B0604020202020204" pitchFamily="34" charset="0"/>
                <a:cs typeface="Arial" panose="020B0604020202020204" pitchFamily="34" charset="0"/>
              </a:rPr>
              <a:t>Prediction Process:</a:t>
            </a:r>
          </a:p>
          <a:p>
            <a:pPr algn="just"/>
            <a:r>
              <a:rPr lang="en-US" sz="2000" b="0" dirty="0">
                <a:latin typeface="Arial" panose="020B0604020202020204" pitchFamily="34" charset="0"/>
                <a:cs typeface="Arial" panose="020B0604020202020204" pitchFamily="34" charset="0"/>
              </a:rPr>
              <a:t>If P ≥ 0.5, the patient is predicted to have the disease (Class = 1).</a:t>
            </a:r>
          </a:p>
          <a:p>
            <a:pPr algn="just"/>
            <a:r>
              <a:rPr lang="en-US" sz="2000" b="0" dirty="0">
                <a:latin typeface="Arial" panose="020B0604020202020204" pitchFamily="34" charset="0"/>
                <a:cs typeface="Arial" panose="020B0604020202020204" pitchFamily="34" charset="0"/>
              </a:rPr>
              <a:t>If P &lt; 0.5, the patient is predicted to be healthy (Class = 0).</a:t>
            </a:r>
          </a:p>
          <a:p>
            <a:pPr algn="just">
              <a:buFont typeface="Arial" panose="020B0604020202020204" pitchFamily="34" charset="0"/>
              <a:buChar char="•"/>
            </a:pPr>
            <a:endParaRPr lang="en-US" sz="2000" b="0" dirty="0">
              <a:latin typeface="Arial" panose="020B0604020202020204" pitchFamily="34" charset="0"/>
              <a:cs typeface="Arial" panose="020B0604020202020204" pitchFamily="34" charset="0"/>
            </a:endParaRPr>
          </a:p>
          <a:p>
            <a:pPr algn="just"/>
            <a:endParaRPr lang="en-IN" sz="2000" b="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02585B8-EA06-16A4-EAE9-3EF3E7B80B9B}"/>
              </a:ext>
            </a:extLst>
          </p:cNvPr>
          <p:cNvPicPr>
            <a:picLocks noChangeAspect="1"/>
          </p:cNvPicPr>
          <p:nvPr/>
        </p:nvPicPr>
        <p:blipFill>
          <a:blip r:embed="rId2"/>
          <a:srcRect l="14607" t="14552" r="11838" b="19657"/>
          <a:stretch/>
        </p:blipFill>
        <p:spPr>
          <a:xfrm>
            <a:off x="3063024" y="3539445"/>
            <a:ext cx="3011806" cy="581542"/>
          </a:xfrm>
          <a:prstGeom prst="rect">
            <a:avLst/>
          </a:prstGeom>
        </p:spPr>
      </p:pic>
    </p:spTree>
    <p:extLst>
      <p:ext uri="{BB962C8B-B14F-4D97-AF65-F5344CB8AC3E}">
        <p14:creationId xmlns:p14="http://schemas.microsoft.com/office/powerpoint/2010/main" val="2816796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4D099E-39AB-91A3-DC79-912264012AC2}"/>
              </a:ext>
            </a:extLst>
          </p:cNvPr>
          <p:cNvSpPr>
            <a:spLocks noGrp="1"/>
          </p:cNvSpPr>
          <p:nvPr>
            <p:ph idx="1"/>
          </p:nvPr>
        </p:nvSpPr>
        <p:spPr>
          <a:xfrm>
            <a:off x="495300" y="1056641"/>
            <a:ext cx="8915400" cy="5069524"/>
          </a:xfrm>
        </p:spPr>
        <p:txBody>
          <a:bodyPr>
            <a:normAutofit/>
          </a:bodyPr>
          <a:lstStyle/>
          <a:p>
            <a:pPr marL="0" indent="0" algn="just">
              <a:buNone/>
            </a:pPr>
            <a:r>
              <a:rPr lang="en-US" sz="2000" b="1" dirty="0">
                <a:effectLst/>
                <a:latin typeface="Arial" panose="020B0604020202020204" pitchFamily="34" charset="0"/>
                <a:ea typeface="Times New Roman" panose="02020603050405020304" pitchFamily="18" charset="0"/>
                <a:cs typeface="Arial" panose="020B0604020202020204" pitchFamily="34" charset="0"/>
              </a:rPr>
              <a:t>b) </a:t>
            </a:r>
            <a:r>
              <a:rPr lang="en-US" sz="2000" b="1" u="sng" dirty="0">
                <a:effectLst/>
                <a:latin typeface="Arial" panose="020B0604020202020204" pitchFamily="34" charset="0"/>
                <a:ea typeface="Times New Roman" panose="02020603050405020304" pitchFamily="18" charset="0"/>
                <a:cs typeface="Arial" panose="020B0604020202020204" pitchFamily="34" charset="0"/>
              </a:rPr>
              <a:t>Stacking classifier for Liver Disease prediction</a:t>
            </a:r>
          </a:p>
          <a:p>
            <a:pPr marL="0" indent="0" algn="just">
              <a:buNone/>
            </a:pPr>
            <a:endParaRPr lang="en-IN" sz="20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Concept:</a:t>
            </a:r>
          </a:p>
          <a:p>
            <a:pPr lvl="1" algn="just"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Combines multiple models (Logistic Regression &amp; SVM) using a Random Forest as a meta-model.</a:t>
            </a:r>
          </a:p>
          <a:p>
            <a:pPr lvl="1" algn="just"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Improves accuracy by merging strengths of different models.</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Training Process:</a:t>
            </a:r>
          </a:p>
          <a:p>
            <a:pPr lvl="1" algn="just"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Base Models: Logistic Regression &amp; SVM predict liver disease probabilities.</a:t>
            </a:r>
          </a:p>
          <a:p>
            <a:pPr lvl="1" algn="just"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Meta-Model: Random Forest learns from these predictions to make the final decision.</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Prediction Workflow:</a:t>
            </a:r>
          </a:p>
          <a:p>
            <a:pPr marL="400050" lvl="1" indent="0" algn="just" eaLnBrk="0" fontAlgn="base" hangingPunct="0">
              <a:spcBef>
                <a:spcPct val="0"/>
              </a:spcBef>
              <a:spcAft>
                <a:spcPct val="0"/>
              </a:spcAft>
              <a:buNone/>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Example: A patient’s health data is processed.</a:t>
            </a:r>
          </a:p>
          <a:p>
            <a:pPr marL="400050" lvl="1" indent="0" algn="just" eaLnBrk="0" fontAlgn="base" hangingPunct="0">
              <a:spcBef>
                <a:spcPct val="0"/>
              </a:spcBef>
              <a:spcAft>
                <a:spcPct val="0"/>
              </a:spcAft>
              <a:buNone/>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Logistic Regression predicts 0.65, SVM predicts 0.72.</a:t>
            </a:r>
          </a:p>
          <a:p>
            <a:pPr marL="400050" lvl="1" indent="0" algn="just" eaLnBrk="0" fontAlgn="base" hangingPunct="0">
              <a:spcBef>
                <a:spcPct val="0"/>
              </a:spcBef>
              <a:spcAft>
                <a:spcPct val="0"/>
              </a:spcAft>
              <a:buNone/>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Random Forest combines them to predict 0.76 → Liver disease detected (≥ 0.5 threshold).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algn="just"/>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222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0CB5DE-4FF8-4CA6-B458-35D78840DF8A}"/>
              </a:ext>
            </a:extLst>
          </p:cNvPr>
          <p:cNvSpPr>
            <a:spLocks noGrp="1"/>
          </p:cNvSpPr>
          <p:nvPr>
            <p:ph idx="1"/>
          </p:nvPr>
        </p:nvSpPr>
        <p:spPr>
          <a:xfrm>
            <a:off x="210819" y="853439"/>
            <a:ext cx="9434625" cy="5770881"/>
          </a:xfrm>
        </p:spPr>
        <p:txBody>
          <a:bodyPr>
            <a:noAutofit/>
          </a:bodyPr>
          <a:lstStyle/>
          <a:p>
            <a:pPr marL="0" indent="0" algn="just">
              <a:buNone/>
            </a:pPr>
            <a:r>
              <a:rPr lang="en-US" sz="2000" dirty="0">
                <a:effectLst/>
                <a:latin typeface="Arial" panose="020B0604020202020204" pitchFamily="34" charset="0"/>
                <a:ea typeface="Times New Roman" panose="02020603050405020304" pitchFamily="18" charset="0"/>
                <a:cs typeface="Arial" panose="020B0604020202020204" pitchFamily="34" charset="0"/>
              </a:rPr>
              <a:t>c) </a:t>
            </a:r>
            <a:r>
              <a:rPr lang="en-US" sz="2000" u="sng" dirty="0">
                <a:effectLst/>
                <a:latin typeface="Arial" panose="020B0604020202020204" pitchFamily="34" charset="0"/>
                <a:ea typeface="Times New Roman" panose="02020603050405020304" pitchFamily="18" charset="0"/>
                <a:cs typeface="Arial" panose="020B0604020202020204" pitchFamily="34" charset="0"/>
              </a:rPr>
              <a:t>Voting classifier for Diabetes Prediction</a:t>
            </a:r>
          </a:p>
          <a:p>
            <a:pPr marL="0" indent="0" algn="just">
              <a:buNone/>
            </a:pPr>
            <a:endParaRPr lang="en-IN" sz="2000" dirty="0">
              <a:effectLst/>
              <a:latin typeface="Arial" panose="020B0604020202020204" pitchFamily="34" charset="0"/>
              <a:ea typeface="Times New Roman" panose="02020603050405020304" pitchFamily="18" charset="0"/>
              <a:cs typeface="Arial" panose="020B0604020202020204" pitchFamily="34" charset="0"/>
            </a:endParaRPr>
          </a:p>
          <a:p>
            <a:pPr marL="0" indent="0" algn="just">
              <a:buNone/>
            </a:pPr>
            <a:r>
              <a:rPr lang="en-IN" sz="2000" b="0" dirty="0">
                <a:latin typeface="Arial" panose="020B0604020202020204" pitchFamily="34" charset="0"/>
                <a:cs typeface="Arial" panose="020B0604020202020204" pitchFamily="34" charset="0"/>
              </a:rPr>
              <a:t>Base Models Used</a:t>
            </a:r>
          </a:p>
          <a:p>
            <a:pPr lvl="1" algn="just">
              <a:buFont typeface="Arial" panose="020B0604020202020204" pitchFamily="34" charset="0"/>
              <a:buChar char="•"/>
            </a:pPr>
            <a:r>
              <a:rPr lang="en-IN" sz="2000" b="0" dirty="0">
                <a:latin typeface="Arial" panose="020B0604020202020204" pitchFamily="34" charset="0"/>
                <a:cs typeface="Arial" panose="020B0604020202020204" pitchFamily="34" charset="0"/>
              </a:rPr>
              <a:t>SVM with Linear Kernel – Works well for linearly separable data.</a:t>
            </a:r>
          </a:p>
          <a:p>
            <a:pPr lvl="1" algn="just">
              <a:buFont typeface="Arial" panose="020B0604020202020204" pitchFamily="34" charset="0"/>
              <a:buChar char="•"/>
            </a:pPr>
            <a:r>
              <a:rPr lang="en-IN" sz="2000" b="0" dirty="0">
                <a:latin typeface="Arial" panose="020B0604020202020204" pitchFamily="34" charset="0"/>
                <a:cs typeface="Arial" panose="020B0604020202020204" pitchFamily="34" charset="0"/>
              </a:rPr>
              <a:t>SVM with Polynomial Kernel – Captures more complex, non-linear patterns.</a:t>
            </a:r>
          </a:p>
          <a:p>
            <a:pPr lvl="1" algn="just">
              <a:buFont typeface="Arial" panose="020B0604020202020204" pitchFamily="34" charset="0"/>
              <a:buChar char="•"/>
            </a:pPr>
            <a:r>
              <a:rPr lang="en-IN" sz="2000" b="0" dirty="0">
                <a:latin typeface="Arial" panose="020B0604020202020204" pitchFamily="34" charset="0"/>
                <a:cs typeface="Arial" panose="020B0604020202020204" pitchFamily="34" charset="0"/>
              </a:rPr>
              <a:t>SVM with RBF Kernel – Handles highly non-linear relationships effectively.</a:t>
            </a:r>
          </a:p>
          <a:p>
            <a:pPr marL="0" indent="0" algn="just">
              <a:buNone/>
            </a:pPr>
            <a:r>
              <a:rPr lang="en-IN" sz="2000" b="0" dirty="0">
                <a:latin typeface="Arial" panose="020B0604020202020204" pitchFamily="34" charset="0"/>
                <a:cs typeface="Arial" panose="020B0604020202020204" pitchFamily="34" charset="0"/>
              </a:rPr>
              <a:t>How It Works</a:t>
            </a:r>
          </a:p>
          <a:p>
            <a:pPr lvl="1" indent="-342900" algn="just">
              <a:buFont typeface="Arial" panose="020B0604020202020204" pitchFamily="34" charset="0"/>
              <a:buChar char="•"/>
            </a:pPr>
            <a:r>
              <a:rPr lang="en-IN" sz="2000" b="0" dirty="0">
                <a:latin typeface="Arial" panose="020B0604020202020204" pitchFamily="34" charset="0"/>
                <a:cs typeface="Arial" panose="020B0604020202020204" pitchFamily="34" charset="0"/>
              </a:rPr>
              <a:t>Each SVM model predicts a probability of diabetes:</a:t>
            </a:r>
          </a:p>
          <a:p>
            <a:pPr lvl="1" indent="-342900" algn="just">
              <a:buFont typeface="Arial" panose="020B0604020202020204" pitchFamily="34" charset="0"/>
              <a:buChar char="•"/>
            </a:pPr>
            <a:endParaRPr lang="en-IN" sz="2000" b="0" dirty="0">
              <a:latin typeface="Arial" panose="020B0604020202020204" pitchFamily="34" charset="0"/>
              <a:cs typeface="Arial" panose="020B0604020202020204" pitchFamily="34" charset="0"/>
            </a:endParaRPr>
          </a:p>
          <a:p>
            <a:pPr algn="just"/>
            <a:endParaRPr lang="en-IN" sz="2000" b="0" dirty="0">
              <a:latin typeface="Arial" panose="020B0604020202020204" pitchFamily="34" charset="0"/>
              <a:cs typeface="Arial" panose="020B0604020202020204" pitchFamily="34" charset="0"/>
            </a:endParaRPr>
          </a:p>
          <a:p>
            <a:pPr algn="just"/>
            <a:endParaRPr lang="en-IN" sz="2000" b="0" dirty="0">
              <a:latin typeface="Arial" panose="020B0604020202020204" pitchFamily="34" charset="0"/>
              <a:cs typeface="Arial" panose="020B0604020202020204" pitchFamily="34" charset="0"/>
            </a:endParaRPr>
          </a:p>
          <a:p>
            <a:pPr marL="685800" lvl="1" algn="just">
              <a:buFont typeface="Arial" panose="020B0604020202020204" pitchFamily="34" charset="0"/>
              <a:buChar char="•"/>
            </a:pPr>
            <a:r>
              <a:rPr lang="en-IN" sz="2000" b="0" dirty="0">
                <a:latin typeface="Arial" panose="020B0604020202020204" pitchFamily="34" charset="0"/>
                <a:cs typeface="Arial" panose="020B0604020202020204" pitchFamily="34" charset="0"/>
              </a:rPr>
              <a:t>The final prediction is made using soft voting (average probability).</a:t>
            </a:r>
          </a:p>
          <a:p>
            <a:pPr marL="0" indent="0" algn="just">
              <a:buNone/>
            </a:pPr>
            <a:r>
              <a:rPr lang="en-IN" sz="2000" b="0" dirty="0">
                <a:latin typeface="Arial" panose="020B0604020202020204" pitchFamily="34" charset="0"/>
                <a:cs typeface="Arial" panose="020B0604020202020204" pitchFamily="34" charset="0"/>
              </a:rPr>
              <a:t>Decision Rule</a:t>
            </a:r>
          </a:p>
          <a:p>
            <a:pPr marL="0" indent="0" algn="just">
              <a:buNone/>
            </a:pPr>
            <a:endParaRPr lang="en-IN" sz="2000" b="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C05E473-7BAF-C141-BC94-F9C593242795}"/>
              </a:ext>
            </a:extLst>
          </p:cNvPr>
          <p:cNvPicPr>
            <a:picLocks noChangeAspect="1"/>
          </p:cNvPicPr>
          <p:nvPr/>
        </p:nvPicPr>
        <p:blipFill>
          <a:blip r:embed="rId2"/>
          <a:stretch>
            <a:fillRect/>
          </a:stretch>
        </p:blipFill>
        <p:spPr>
          <a:xfrm>
            <a:off x="2045900" y="5554219"/>
            <a:ext cx="6477819" cy="900683"/>
          </a:xfrm>
          <a:prstGeom prst="rect">
            <a:avLst/>
          </a:prstGeom>
        </p:spPr>
      </p:pic>
      <p:pic>
        <p:nvPicPr>
          <p:cNvPr id="7" name="Picture 6">
            <a:extLst>
              <a:ext uri="{FF2B5EF4-FFF2-40B4-BE49-F238E27FC236}">
                <a16:creationId xmlns:a16="http://schemas.microsoft.com/office/drawing/2014/main" id="{D9D7218A-0E8E-A202-2A61-FFE493019C2A}"/>
              </a:ext>
            </a:extLst>
          </p:cNvPr>
          <p:cNvPicPr>
            <a:picLocks noChangeAspect="1"/>
          </p:cNvPicPr>
          <p:nvPr/>
        </p:nvPicPr>
        <p:blipFill>
          <a:blip r:embed="rId3"/>
          <a:srcRect l="1" t="5686" r="2354" b="2143"/>
          <a:stretch/>
        </p:blipFill>
        <p:spPr>
          <a:xfrm>
            <a:off x="3964909" y="3738879"/>
            <a:ext cx="1669415" cy="1093470"/>
          </a:xfrm>
          <a:prstGeom prst="rect">
            <a:avLst/>
          </a:prstGeom>
        </p:spPr>
      </p:pic>
    </p:spTree>
    <p:extLst>
      <p:ext uri="{BB962C8B-B14F-4D97-AF65-F5344CB8AC3E}">
        <p14:creationId xmlns:p14="http://schemas.microsoft.com/office/powerpoint/2010/main" val="3884669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094111-2D9A-3DC3-8AA9-03CD265C59D3}"/>
              </a:ext>
            </a:extLst>
          </p:cNvPr>
          <p:cNvSpPr>
            <a:spLocks noGrp="1"/>
          </p:cNvSpPr>
          <p:nvPr>
            <p:ph idx="1"/>
          </p:nvPr>
        </p:nvSpPr>
        <p:spPr>
          <a:xfrm>
            <a:off x="274648" y="855226"/>
            <a:ext cx="9356704" cy="6449814"/>
          </a:xfrm>
        </p:spPr>
        <p:txBody>
          <a:bodyPr>
            <a:noAutofit/>
          </a:bodyPr>
          <a:lstStyle/>
          <a:p>
            <a:pPr marL="0" indent="0" algn="just">
              <a:buNone/>
            </a:pPr>
            <a:r>
              <a:rPr lang="en-US" sz="2000" dirty="0">
                <a:effectLst/>
                <a:latin typeface="Arial" panose="020B0604020202020204" pitchFamily="34" charset="0"/>
                <a:ea typeface="Times New Roman" panose="02020603050405020304" pitchFamily="18" charset="0"/>
                <a:cs typeface="Arial" panose="020B0604020202020204" pitchFamily="34" charset="0"/>
              </a:rPr>
              <a:t>d) </a:t>
            </a:r>
            <a:r>
              <a:rPr lang="en-US" sz="2000" u="sng" dirty="0">
                <a:effectLst/>
                <a:latin typeface="Arial" panose="020B0604020202020204" pitchFamily="34" charset="0"/>
                <a:ea typeface="Times New Roman" panose="02020603050405020304" pitchFamily="18" charset="0"/>
                <a:cs typeface="Arial" panose="020B0604020202020204" pitchFamily="34" charset="0"/>
              </a:rPr>
              <a:t>CNN for pneumonia prediction</a:t>
            </a:r>
            <a:endParaRPr lang="en-IN" sz="2000" dirty="0">
              <a:effectLst/>
              <a:latin typeface="Arial" panose="020B0604020202020204" pitchFamily="34" charset="0"/>
              <a:ea typeface="Times New Roman" panose="02020603050405020304" pitchFamily="18" charset="0"/>
              <a:cs typeface="Arial" panose="020B0604020202020204" pitchFamily="34" charset="0"/>
            </a:endParaRPr>
          </a:p>
          <a:p>
            <a:pPr lvl="1" indent="-342900" algn="just"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Convolutional Layers – Extracts features like edges, textures, and shapes.</a:t>
            </a:r>
          </a:p>
          <a:p>
            <a:pPr lvl="1" indent="-342900" algn="just"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Pooling Layers – Reduces dimensions while keeping essential features.</a:t>
            </a:r>
          </a:p>
          <a:p>
            <a:pPr lvl="1" indent="-342900" algn="just"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Fully Connected Layers – Combines extracted features for classification.</a:t>
            </a:r>
          </a:p>
          <a:p>
            <a:pPr lvl="1" indent="-342900" algn="just"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Softmax</a:t>
            </a: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Output – Predicts the probability of pneumonia. </a:t>
            </a:r>
          </a:p>
          <a:p>
            <a:pPr marL="0" indent="0" algn="just">
              <a:buNone/>
            </a:pPr>
            <a:r>
              <a:rPr lang="en-US" sz="2000" b="0" dirty="0">
                <a:latin typeface="Arial" panose="020B0604020202020204" pitchFamily="34" charset="0"/>
                <a:cs typeface="Arial" panose="020B0604020202020204" pitchFamily="34" charset="0"/>
              </a:rPr>
              <a:t>How It Works</a:t>
            </a:r>
          </a:p>
          <a:p>
            <a:pPr lvl="1" algn="just">
              <a:buFont typeface="Arial" panose="020B0604020202020204" pitchFamily="34" charset="0"/>
              <a:buChar char="•"/>
            </a:pPr>
            <a:r>
              <a:rPr lang="en-US" sz="2000" b="0" dirty="0">
                <a:latin typeface="Arial" panose="020B0604020202020204" pitchFamily="34" charset="0"/>
                <a:cs typeface="Arial" panose="020B0604020202020204" pitchFamily="34" charset="0"/>
              </a:rPr>
              <a:t>Input: Chest X-ray images are fed into the model.</a:t>
            </a:r>
          </a:p>
          <a:p>
            <a:pPr lvl="1" algn="just">
              <a:buFont typeface="Arial" panose="020B0604020202020204" pitchFamily="34" charset="0"/>
              <a:buChar char="•"/>
            </a:pPr>
            <a:r>
              <a:rPr lang="en-US" sz="2000" b="0" dirty="0">
                <a:latin typeface="Arial" panose="020B0604020202020204" pitchFamily="34" charset="0"/>
                <a:cs typeface="Arial" panose="020B0604020202020204" pitchFamily="34" charset="0"/>
              </a:rPr>
              <a:t>Feature Extraction: Convolutional layers detect pneumonia-related patterns.</a:t>
            </a:r>
          </a:p>
          <a:p>
            <a:pPr lvl="1" algn="just">
              <a:buFont typeface="Arial" panose="020B0604020202020204" pitchFamily="34" charset="0"/>
              <a:buChar char="•"/>
            </a:pPr>
            <a:r>
              <a:rPr lang="en-US" sz="2000" b="0" dirty="0">
                <a:latin typeface="Arial" panose="020B0604020202020204" pitchFamily="34" charset="0"/>
                <a:cs typeface="Arial" panose="020B0604020202020204" pitchFamily="34" charset="0"/>
              </a:rPr>
              <a:t>Pooling: Reduces image size while preserving key features.</a:t>
            </a:r>
          </a:p>
          <a:p>
            <a:pPr lvl="1" algn="just">
              <a:buFont typeface="Arial" panose="020B0604020202020204" pitchFamily="34" charset="0"/>
              <a:buChar char="•"/>
            </a:pPr>
            <a:r>
              <a:rPr lang="en-US" sz="2000" b="0" dirty="0">
                <a:latin typeface="Arial" panose="020B0604020202020204" pitchFamily="34" charset="0"/>
                <a:cs typeface="Arial" panose="020B0604020202020204" pitchFamily="34" charset="0"/>
              </a:rPr>
              <a:t>Classification: Fully connected layers + </a:t>
            </a:r>
            <a:r>
              <a:rPr lang="en-US" sz="2000" b="0" dirty="0" err="1">
                <a:latin typeface="Arial" panose="020B0604020202020204" pitchFamily="34" charset="0"/>
                <a:cs typeface="Arial" panose="020B0604020202020204" pitchFamily="34" charset="0"/>
              </a:rPr>
              <a:t>Softmax</a:t>
            </a:r>
            <a:r>
              <a:rPr lang="en-US" sz="2000" b="0" dirty="0">
                <a:latin typeface="Arial" panose="020B0604020202020204" pitchFamily="34" charset="0"/>
                <a:cs typeface="Arial" panose="020B0604020202020204" pitchFamily="34" charset="0"/>
              </a:rPr>
              <a:t> function predict pneumonia.</a:t>
            </a:r>
          </a:p>
          <a:p>
            <a:pPr marL="0" indent="0" algn="just">
              <a:buNone/>
            </a:pPr>
            <a:r>
              <a:rPr lang="en-US" sz="2000" b="0" dirty="0">
                <a:latin typeface="Arial" panose="020B0604020202020204" pitchFamily="34" charset="0"/>
                <a:cs typeface="Arial" panose="020B0604020202020204" pitchFamily="34" charset="0"/>
              </a:rPr>
              <a:t>Decision Rule</a:t>
            </a:r>
          </a:p>
          <a:p>
            <a:pPr lvl="1" indent="-342900" algn="just">
              <a:buFont typeface="Arial" panose="020B0604020202020204" pitchFamily="34" charset="0"/>
              <a:buChar char="•"/>
            </a:pPr>
            <a:r>
              <a:rPr lang="en-US" sz="2000" b="0" dirty="0">
                <a:latin typeface="Arial" panose="020B0604020202020204" pitchFamily="34" charset="0"/>
                <a:cs typeface="Arial" panose="020B0604020202020204" pitchFamily="34" charset="0"/>
              </a:rPr>
              <a:t>If P(y=1 | X) ≥ 0.5, predicts pneumonia (class = 1).</a:t>
            </a:r>
          </a:p>
          <a:p>
            <a:pPr lvl="1" indent="-342900" algn="just">
              <a:buFont typeface="Arial" panose="020B0604020202020204" pitchFamily="34" charset="0"/>
              <a:buChar char="•"/>
            </a:pPr>
            <a:r>
              <a:rPr lang="en-US" sz="2000" b="0" dirty="0">
                <a:latin typeface="Arial" panose="020B0604020202020204" pitchFamily="34" charset="0"/>
                <a:cs typeface="Arial" panose="020B0604020202020204" pitchFamily="34" charset="0"/>
              </a:rPr>
              <a:t>If P(y=1 | X) &lt; 0.5, predicts no pneumonia (class = 0).</a:t>
            </a:r>
          </a:p>
          <a:p>
            <a:pPr marL="0" indent="0" algn="just">
              <a:buNone/>
            </a:pPr>
            <a:endParaRPr lang="en-IN" sz="2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9317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E841ED-5FC6-DCB6-7159-AD7A041136ED}"/>
              </a:ext>
            </a:extLst>
          </p:cNvPr>
          <p:cNvSpPr>
            <a:spLocks noGrp="1"/>
          </p:cNvSpPr>
          <p:nvPr>
            <p:ph idx="1"/>
          </p:nvPr>
        </p:nvSpPr>
        <p:spPr>
          <a:xfrm>
            <a:off x="223848" y="695961"/>
            <a:ext cx="9458304" cy="6314439"/>
          </a:xfrm>
        </p:spPr>
        <p:txBody>
          <a:bodyPr>
            <a:noAutofit/>
          </a:bodyPr>
          <a:lstStyle/>
          <a:p>
            <a:pPr marL="0" indent="0" algn="just">
              <a:buNone/>
            </a:pPr>
            <a:r>
              <a:rPr lang="en-US" sz="2000" dirty="0">
                <a:effectLst/>
                <a:latin typeface="Arial" panose="020B0604020202020204" pitchFamily="34" charset="0"/>
                <a:ea typeface="Times New Roman" panose="02020603050405020304" pitchFamily="18" charset="0"/>
                <a:cs typeface="Arial" panose="020B0604020202020204" pitchFamily="34" charset="0"/>
              </a:rPr>
              <a:t>e) </a:t>
            </a:r>
            <a:r>
              <a:rPr lang="en-US" sz="2000" u="sng" dirty="0">
                <a:effectLst/>
                <a:latin typeface="Arial" panose="020B0604020202020204" pitchFamily="34" charset="0"/>
                <a:ea typeface="Times New Roman" panose="02020603050405020304" pitchFamily="18" charset="0"/>
                <a:cs typeface="Arial" panose="020B0604020202020204" pitchFamily="34" charset="0"/>
              </a:rPr>
              <a:t>Symptoms based disease prediction using XGBoost</a:t>
            </a:r>
          </a:p>
          <a:p>
            <a:pPr marL="0" indent="0" algn="just">
              <a:buNone/>
            </a:pPr>
            <a:endParaRPr lang="en-IN" sz="2000" dirty="0">
              <a:effectLst/>
              <a:latin typeface="Arial" panose="020B0604020202020204" pitchFamily="34" charset="0"/>
              <a:ea typeface="Times New Roman" panose="02020603050405020304" pitchFamily="18" charset="0"/>
              <a:cs typeface="Arial" panose="020B0604020202020204" pitchFamily="34" charset="0"/>
            </a:endParaRPr>
          </a:p>
          <a:p>
            <a:pPr marL="0" indent="0" algn="just">
              <a:buNone/>
            </a:pPr>
            <a:r>
              <a:rPr lang="en-US" sz="2000" b="0" dirty="0" err="1">
                <a:latin typeface="Arial" panose="020B0604020202020204" pitchFamily="34" charset="0"/>
                <a:cs typeface="Arial" panose="020B0604020202020204" pitchFamily="34" charset="0"/>
              </a:rPr>
              <a:t>XGBoost</a:t>
            </a:r>
            <a:r>
              <a:rPr lang="en-US" sz="2000" b="0" dirty="0">
                <a:latin typeface="Arial" panose="020B0604020202020204" pitchFamily="34" charset="0"/>
                <a:cs typeface="Arial" panose="020B0604020202020204" pitchFamily="34" charset="0"/>
              </a:rPr>
              <a:t> (Extreme Gradient Boosting) is a powerful machine learning algorithm that improves prediction accuracy by combining multiple decision trees. It is widely used in medical diagnosis.</a:t>
            </a:r>
          </a:p>
          <a:p>
            <a:pPr lvl="1" indent="-342900" algn="just"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Data Collection – Gather symptoms, medical history, and test results.</a:t>
            </a:r>
          </a:p>
          <a:p>
            <a:pPr lvl="1" indent="-342900" algn="just"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Preprocessing – Encode categorical data, normalize values, and remove missing data.</a:t>
            </a:r>
          </a:p>
          <a:p>
            <a:pPr lvl="1" indent="-342900" algn="just"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Model Training – XGBoost builds multiple decision trees sequentially.</a:t>
            </a:r>
          </a:p>
          <a:p>
            <a:pPr lvl="1" indent="-342900" algn="just"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Prediction – The model outputs a probability score for disease presence.</a:t>
            </a:r>
          </a:p>
          <a:p>
            <a:pPr lvl="1" indent="-342900" algn="just" eaLnBrk="0" fontAlgn="base" hangingPunct="0">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Classification – If probability ≥ 0.5, disease is predicted; otherwise, no disease. </a:t>
            </a:r>
          </a:p>
          <a:p>
            <a:pPr marL="0" indent="0" algn="just">
              <a:buNone/>
            </a:pPr>
            <a:r>
              <a:rPr lang="en-IN" sz="2000" b="0" dirty="0">
                <a:latin typeface="Arial" panose="020B0604020202020204" pitchFamily="34" charset="0"/>
                <a:cs typeface="Arial" panose="020B0604020202020204" pitchFamily="34" charset="0"/>
              </a:rPr>
              <a:t>Example Scenario</a:t>
            </a:r>
          </a:p>
          <a:p>
            <a:pPr marL="400050" lvl="1" indent="0" algn="just">
              <a:buNone/>
            </a:pPr>
            <a:r>
              <a:rPr lang="en-IN" sz="2000" b="0" dirty="0">
                <a:latin typeface="Arial" panose="020B0604020202020204" pitchFamily="34" charset="0"/>
                <a:cs typeface="Arial" panose="020B0604020202020204" pitchFamily="34" charset="0"/>
              </a:rPr>
              <a:t>Input: Patient reports symptoms like fever, fatigue, and cough.</a:t>
            </a:r>
          </a:p>
          <a:p>
            <a:pPr marL="400050" lvl="1" indent="0" algn="just">
              <a:buNone/>
            </a:pPr>
            <a:r>
              <a:rPr lang="en-IN" sz="2000" b="0" dirty="0">
                <a:latin typeface="Arial" panose="020B0604020202020204" pitchFamily="34" charset="0"/>
                <a:cs typeface="Arial" panose="020B0604020202020204" pitchFamily="34" charset="0"/>
              </a:rPr>
              <a:t>Processing: XGBoost analyzes these symptoms based on past data.</a:t>
            </a:r>
          </a:p>
          <a:p>
            <a:pPr marL="400050" lvl="1" indent="0" algn="just">
              <a:buNone/>
            </a:pPr>
            <a:r>
              <a:rPr lang="en-IN" sz="2000" b="0" dirty="0">
                <a:latin typeface="Arial" panose="020B0604020202020204" pitchFamily="34" charset="0"/>
                <a:cs typeface="Arial" panose="020B0604020202020204" pitchFamily="34" charset="0"/>
              </a:rPr>
              <a:t>Output: Probability of disease = 0.82.</a:t>
            </a:r>
          </a:p>
          <a:p>
            <a:pPr marL="400050" lvl="1" indent="0" algn="just">
              <a:buNone/>
            </a:pPr>
            <a:r>
              <a:rPr lang="en-IN" sz="2000" b="0" dirty="0">
                <a:latin typeface="Arial" panose="020B0604020202020204" pitchFamily="34" charset="0"/>
                <a:cs typeface="Arial" panose="020B0604020202020204" pitchFamily="34" charset="0"/>
              </a:rPr>
              <a:t>Decision: Since 0.82 &gt; 0.5, the model predicts disease presence.</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indent="0" algn="just">
              <a:buNone/>
            </a:pPr>
            <a:endParaRPr lang="en-US" sz="2000" b="0" dirty="0">
              <a:latin typeface="Arial" panose="020B0604020202020204" pitchFamily="34" charset="0"/>
              <a:cs typeface="Arial" panose="020B0604020202020204" pitchFamily="34" charset="0"/>
            </a:endParaRPr>
          </a:p>
          <a:p>
            <a:pPr marL="0" indent="0" algn="just">
              <a:buNone/>
            </a:pPr>
            <a:endParaRPr lang="en-IN" sz="2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8277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399" y="1143001"/>
            <a:ext cx="9420226" cy="5414962"/>
          </a:xfrm>
        </p:spPr>
        <p:txBody>
          <a:bodyPr>
            <a:normAutofit lnSpcReduction="10000"/>
          </a:bodyPr>
          <a:lstStyle/>
          <a:p>
            <a:pPr algn="just"/>
            <a:r>
              <a:rPr lang="en-US" sz="1800" dirty="0">
                <a:latin typeface="Arial" panose="020B0604020202020204" pitchFamily="34" charset="0"/>
                <a:cs typeface="Arial" panose="020B0604020202020204" pitchFamily="34" charset="0"/>
              </a:rPr>
              <a:t>Logistic Regression :</a:t>
            </a:r>
            <a:r>
              <a:rPr lang="en-US" sz="1800" b="0" dirty="0">
                <a:latin typeface="Arial" panose="020B0604020202020204" pitchFamily="34" charset="0"/>
                <a:cs typeface="Arial" panose="020B0604020202020204" pitchFamily="34" charset="0"/>
              </a:rPr>
              <a:t>It works by modeling the relationship between the symptoms (independent variables) and the probability of a disease (dependent variable). Here the model uses a logistic function (sigmoid) to map predicted values to a probability between 0 and 1. If the probability exceeds a certain threshold (usually 0.5), the model predicts the presence of the disease. </a:t>
            </a:r>
          </a:p>
          <a:p>
            <a:pPr marL="0" indent="0" algn="just">
              <a:buNone/>
            </a:pPr>
            <a:endParaRPr lang="en-US" sz="1800" b="0" dirty="0">
              <a:latin typeface="Arial" panose="020B0604020202020204" pitchFamily="34" charset="0"/>
              <a:cs typeface="Arial" panose="020B0604020202020204" pitchFamily="34" charset="0"/>
            </a:endParaRPr>
          </a:p>
          <a:p>
            <a:pPr algn="just"/>
            <a:r>
              <a:rPr lang="en-US" sz="1800" dirty="0">
                <a:latin typeface="Arial" panose="020B0604020202020204" pitchFamily="34" charset="0"/>
                <a:cs typeface="Arial" panose="020B0604020202020204" pitchFamily="34" charset="0"/>
              </a:rPr>
              <a:t>Voting classifier :</a:t>
            </a:r>
            <a:r>
              <a:rPr lang="en-US" sz="1800" b="0" dirty="0">
                <a:latin typeface="Arial" panose="020B0604020202020204" pitchFamily="34" charset="0"/>
                <a:cs typeface="Arial" panose="020B0604020202020204" pitchFamily="34" charset="0"/>
              </a:rPr>
              <a:t>The Voting Classifier is an ensemble learning technique that combines predictions from multiple models to improve accuracy and robustness. It uses either hard voting (majority class wins) or soft voting (average of predicted probabilities) to make the final decision.</a:t>
            </a:r>
          </a:p>
          <a:p>
            <a:pPr algn="just"/>
            <a:r>
              <a:rPr lang="en-US" sz="1800" b="0" dirty="0">
                <a:latin typeface="Arial" panose="020B0604020202020204" pitchFamily="34" charset="0"/>
                <a:cs typeface="Arial" panose="020B0604020202020204" pitchFamily="34" charset="0"/>
              </a:rPr>
              <a:t>Voting classifier for diabetes prediction combines the strengths of multiple SVM kernels (Linear, Polynomial, and RBF), leading to improved accuracy, increased robustness, better generalization and flexibility.</a:t>
            </a:r>
          </a:p>
          <a:p>
            <a:pPr marL="0" indent="0" algn="just">
              <a:buNone/>
            </a:pPr>
            <a:endParaRPr lang="en-US" sz="1800" b="0" dirty="0">
              <a:latin typeface="Arial" panose="020B0604020202020204" pitchFamily="34" charset="0"/>
              <a:cs typeface="Arial" panose="020B0604020202020204" pitchFamily="34" charset="0"/>
            </a:endParaRPr>
          </a:p>
          <a:p>
            <a:pPr lvl="0" algn="just"/>
            <a:r>
              <a:rPr lang="en-US" sz="1800" dirty="0">
                <a:latin typeface="Arial" panose="020B0604020202020204" pitchFamily="34" charset="0"/>
                <a:cs typeface="Arial" panose="020B0604020202020204" pitchFamily="34" charset="0"/>
              </a:rPr>
              <a:t>XGBoost :</a:t>
            </a:r>
            <a:r>
              <a:rPr lang="en-US" sz="1800" b="0" dirty="0">
                <a:latin typeface="Arial" panose="020B0604020202020204" pitchFamily="34" charset="0"/>
                <a:cs typeface="Arial" panose="020B0604020202020204" pitchFamily="34" charset="0"/>
              </a:rPr>
              <a:t>XGBoost builds multiple decision trees, where each new tree corrects the errors of the previous one. It starts with an initial prediction, calculates residuals (errors), and adds trees to improve accuracy. Regularization is used to prevent overfitting. </a:t>
            </a:r>
          </a:p>
          <a:p>
            <a:pPr lvl="0" algn="just"/>
            <a:r>
              <a:rPr lang="en-US" sz="1800" b="0" dirty="0">
                <a:latin typeface="Arial" panose="020B0604020202020204" pitchFamily="34" charset="0"/>
                <a:cs typeface="Arial" panose="020B0604020202020204" pitchFamily="34" charset="0"/>
              </a:rPr>
              <a:t>The final prediction is a combination of all trees' outputs, making XGBoost highly effective for complex tasks like predicting diseases based on symptoms.</a:t>
            </a:r>
          </a:p>
          <a:p>
            <a:pPr algn="just"/>
            <a:endParaRPr lang="en-US" sz="1800" b="0" dirty="0"/>
          </a:p>
        </p:txBody>
      </p:sp>
    </p:spTree>
    <p:extLst>
      <p:ext uri="{BB962C8B-B14F-4D97-AF65-F5344CB8AC3E}">
        <p14:creationId xmlns:p14="http://schemas.microsoft.com/office/powerpoint/2010/main" val="2442378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650450"/>
            <a:ext cx="8915400" cy="1143000"/>
          </a:xfrm>
        </p:spPr>
        <p:txBody>
          <a:bodyPr>
            <a:normAutofit/>
          </a:bodyPr>
          <a:lstStyle/>
          <a:p>
            <a:pPr algn="l"/>
            <a:r>
              <a:rPr lang="en-US" sz="3600" b="1" dirty="0">
                <a:latin typeface="Arial" panose="020B0604020202020204" pitchFamily="34" charset="0"/>
                <a:ea typeface="Open sans" panose="020B0606030504020204" pitchFamily="34" charset="0"/>
                <a:cs typeface="Arial" panose="020B0604020202020204" pitchFamily="34" charset="0"/>
              </a:rPr>
              <a:t>Contents</a:t>
            </a:r>
          </a:p>
        </p:txBody>
      </p:sp>
      <p:sp>
        <p:nvSpPr>
          <p:cNvPr id="3" name="Content Placeholder 2"/>
          <p:cNvSpPr>
            <a:spLocks noGrp="1"/>
          </p:cNvSpPr>
          <p:nvPr>
            <p:ph idx="1"/>
          </p:nvPr>
        </p:nvSpPr>
        <p:spPr>
          <a:xfrm>
            <a:off x="495300" y="1793450"/>
            <a:ext cx="9029700" cy="5410199"/>
          </a:xfrm>
        </p:spPr>
        <p:txBody>
          <a:bodyPr>
            <a:normAutofit/>
          </a:bodyPr>
          <a:lstStyle/>
          <a:p>
            <a:pPr marL="457200" indent="-457200">
              <a:buFont typeface="+mj-lt"/>
              <a:buAutoNum type="arabicPeriod"/>
            </a:pPr>
            <a:r>
              <a:rPr lang="en-US" sz="2000" dirty="0">
                <a:latin typeface="Arial" panose="020B0604020202020204" pitchFamily="34" charset="0"/>
                <a:cs typeface="Arial" panose="020B0604020202020204" pitchFamily="34" charset="0"/>
              </a:rPr>
              <a:t>Abstract</a:t>
            </a:r>
          </a:p>
          <a:p>
            <a:pPr marL="457200" indent="-457200">
              <a:buFont typeface="+mj-lt"/>
              <a:buAutoNum type="arabicPeriod"/>
            </a:pPr>
            <a:r>
              <a:rPr lang="en-US" sz="2000" dirty="0">
                <a:latin typeface="Arial" panose="020B0604020202020204" pitchFamily="34" charset="0"/>
                <a:cs typeface="Arial" panose="020B0604020202020204" pitchFamily="34" charset="0"/>
              </a:rPr>
              <a:t>Introduction</a:t>
            </a:r>
          </a:p>
          <a:p>
            <a:pPr marL="914400" lvl="1" indent="-514350">
              <a:buFont typeface="+mj-lt"/>
              <a:buAutoNum type="romanLcPeriod"/>
            </a:pPr>
            <a:r>
              <a:rPr lang="en-US" sz="2000" dirty="0">
                <a:latin typeface="Arial" panose="020B0604020202020204" pitchFamily="34" charset="0"/>
                <a:cs typeface="Arial" panose="020B0604020202020204" pitchFamily="34" charset="0"/>
              </a:rPr>
              <a:t>Relevance of the Work</a:t>
            </a:r>
          </a:p>
          <a:p>
            <a:pPr marL="457200" indent="-457200">
              <a:buFont typeface="+mj-lt"/>
              <a:buAutoNum type="arabicPeriod"/>
            </a:pPr>
            <a:r>
              <a:rPr lang="en-US" sz="2000" dirty="0">
                <a:latin typeface="Arial" panose="020B0604020202020204" pitchFamily="34" charset="0"/>
                <a:cs typeface="Arial" panose="020B0604020202020204" pitchFamily="34" charset="0"/>
              </a:rPr>
              <a:t>Literature Review</a:t>
            </a:r>
          </a:p>
          <a:p>
            <a:pPr marL="0" indent="0">
              <a:buNone/>
            </a:pPr>
            <a:r>
              <a:rPr lang="en-US" sz="2000" dirty="0">
                <a:latin typeface="Arial" panose="020B0604020202020204" pitchFamily="34" charset="0"/>
                <a:cs typeface="Arial" panose="020B0604020202020204" pitchFamily="34" charset="0"/>
              </a:rPr>
              <a:t>      i. 	Problem Statement</a:t>
            </a:r>
          </a:p>
          <a:p>
            <a:pPr marL="0" indent="0">
              <a:buNone/>
            </a:pPr>
            <a:r>
              <a:rPr lang="en-US" sz="2000" dirty="0">
                <a:latin typeface="Arial" panose="020B0604020202020204" pitchFamily="34" charset="0"/>
                <a:cs typeface="Arial" panose="020B0604020202020204" pitchFamily="34" charset="0"/>
              </a:rPr>
              <a:t>      ii. 	Objectives</a:t>
            </a:r>
          </a:p>
          <a:p>
            <a:pPr marL="457200" indent="-457200">
              <a:buAutoNum type="arabicPeriod" startAt="4"/>
            </a:pPr>
            <a:r>
              <a:rPr lang="en-US" sz="2000" dirty="0">
                <a:latin typeface="Arial" panose="020B0604020202020204" pitchFamily="34" charset="0"/>
                <a:cs typeface="Arial" panose="020B0604020202020204" pitchFamily="34" charset="0"/>
              </a:rPr>
              <a:t>Methodology</a:t>
            </a:r>
          </a:p>
          <a:p>
            <a:pPr marL="457200" indent="-457200">
              <a:buAutoNum type="arabicPeriod" startAt="4"/>
            </a:pPr>
            <a:r>
              <a:rPr lang="en-US" sz="2000" dirty="0">
                <a:latin typeface="Arial" panose="020B0604020202020204" pitchFamily="34" charset="0"/>
                <a:cs typeface="Arial" panose="020B0604020202020204" pitchFamily="34" charset="0"/>
              </a:rPr>
              <a:t>Result</a:t>
            </a:r>
          </a:p>
          <a:p>
            <a:pPr marL="457200" indent="-457200">
              <a:buAutoNum type="arabicPeriod" startAt="4"/>
            </a:pPr>
            <a:r>
              <a:rPr lang="en-US" sz="2000" dirty="0">
                <a:latin typeface="Arial" panose="020B0604020202020204" pitchFamily="34" charset="0"/>
                <a:cs typeface="Arial" panose="020B0604020202020204" pitchFamily="34" charset="0"/>
              </a:rPr>
              <a:t>Conclusion </a:t>
            </a:r>
          </a:p>
          <a:p>
            <a:pPr marL="457200" indent="-457200">
              <a:buAutoNum type="arabicPeriod" startAt="4"/>
            </a:pPr>
            <a:r>
              <a:rPr lang="en-US" sz="2000" dirty="0">
                <a:latin typeface="Arial" panose="020B0604020202020204" pitchFamily="34" charset="0"/>
                <a:cs typeface="Arial" panose="020B0604020202020204" pitchFamily="34" charset="0"/>
              </a:rPr>
              <a:t>Future scope</a:t>
            </a:r>
          </a:p>
          <a:p>
            <a:pPr marL="457200" indent="-457200">
              <a:buAutoNum type="arabicPeriod" startAt="4"/>
            </a:pPr>
            <a:r>
              <a:rPr lang="en-US" sz="2000" dirty="0">
                <a:latin typeface="Arial" panose="020B0604020202020204" pitchFamily="34" charset="0"/>
                <a:cs typeface="Arial" panose="020B0604020202020204" pitchFamily="34" charset="0"/>
              </a:rPr>
              <a:t>References</a:t>
            </a:r>
          </a:p>
          <a:p>
            <a:pPr marL="457200" indent="-457200">
              <a:buAutoNum type="arabicPeriod" startAt="4"/>
            </a:pPr>
            <a:endParaRPr lang="en-US" sz="2000" dirty="0">
              <a:latin typeface="Arial" panose="020B0604020202020204" pitchFamily="34" charset="0"/>
              <a:cs typeface="Arial" panose="020B0604020202020204" pitchFamily="34" charset="0"/>
            </a:endParaRPr>
          </a:p>
          <a:p>
            <a:pPr marL="457200" indent="-457200">
              <a:buAutoNum type="arabicPeriod" startAt="4"/>
            </a:pPr>
            <a:endParaRPr lang="en-US" sz="2000" dirty="0"/>
          </a:p>
          <a:p>
            <a:pPr marL="457200" indent="-457200">
              <a:buAutoNum type="arabicPeriod" startAt="4"/>
            </a:pPr>
            <a:endParaRPr lang="en-US" sz="2000" dirty="0"/>
          </a:p>
        </p:txBody>
      </p:sp>
      <p:pic>
        <p:nvPicPr>
          <p:cNvPr id="1026" name="Picture 2" descr="Best Video Consultation App for Doctors and Patients">
            <a:extLst>
              <a:ext uri="{FF2B5EF4-FFF2-40B4-BE49-F238E27FC236}">
                <a16:creationId xmlns:a16="http://schemas.microsoft.com/office/drawing/2014/main" id="{E225016F-1923-53BB-8958-E87B777A4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689" y="1453008"/>
            <a:ext cx="5260850" cy="5095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058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71462" y="1271587"/>
            <a:ext cx="9329738" cy="3970318"/>
          </a:xfrm>
          <a:prstGeom prst="rect">
            <a:avLst/>
          </a:prstGeom>
          <a:noFill/>
        </p:spPr>
        <p:txBody>
          <a:bodyPr wrap="square" rtlCol="0">
            <a:spAutoFit/>
          </a:bodyPr>
          <a:lstStyle/>
          <a:p>
            <a:pPr marL="285750" lvl="0" indent="-285750" algn="just">
              <a:buFont typeface="Arial" panose="020B0604020202020204" pitchFamily="34" charset="0"/>
              <a:buChar char="•"/>
            </a:pPr>
            <a:r>
              <a:rPr lang="en-US" b="1" dirty="0">
                <a:latin typeface="Arial" panose="020B0604020202020204" pitchFamily="34" charset="0"/>
              </a:rPr>
              <a:t>Stacking classifier :</a:t>
            </a:r>
            <a:r>
              <a:rPr lang="en-US" dirty="0">
                <a:latin typeface="Arial" panose="020B0604020202020204" pitchFamily="34" charset="0"/>
              </a:rPr>
              <a:t>A stacking classifier is an ensemble learning technique that combines multiple models (base learners) to make predictions. It works by training several different models on the same data and then using another model (meta-learner) to learn how to best combine the predictions of the base models to make the final prediction. </a:t>
            </a:r>
          </a:p>
          <a:p>
            <a:pPr marL="285750" lvl="0" indent="-285750" algn="just">
              <a:buFont typeface="Arial" panose="020B0604020202020204" pitchFamily="34" charset="0"/>
              <a:buChar char="•"/>
            </a:pPr>
            <a:r>
              <a:rPr lang="en-US" dirty="0">
                <a:latin typeface="Arial" panose="020B0604020202020204" pitchFamily="34" charset="0"/>
              </a:rPr>
              <a:t>The meta-model is trained on the output of the base models, rather than the original input data. This allows stacking to capture more complex patterns and improve predictive accuracy.</a:t>
            </a:r>
          </a:p>
          <a:p>
            <a:pPr lvl="0" algn="just"/>
            <a:endParaRPr lang="en-US" dirty="0">
              <a:latin typeface="Arial" panose="020B0604020202020204" pitchFamily="34" charset="0"/>
            </a:endParaRPr>
          </a:p>
          <a:p>
            <a:pPr marL="285750" indent="-285750" algn="just">
              <a:buFont typeface="Arial" panose="020B0604020202020204" pitchFamily="34" charset="0"/>
              <a:buChar char="•"/>
            </a:pPr>
            <a:r>
              <a:rPr lang="en-US" b="1" dirty="0">
                <a:latin typeface="Arial" panose="020B0604020202020204" pitchFamily="34" charset="0"/>
              </a:rPr>
              <a:t>Convolution Neural Network :</a:t>
            </a:r>
            <a:r>
              <a:rPr lang="en-US" dirty="0">
                <a:latin typeface="Arial" panose="020B0604020202020204" pitchFamily="34" charset="0"/>
              </a:rPr>
              <a:t>CNNs are highly suitable for medical image analysis(pneumonia) because they can automatically extract relevant features from the images, reducing the need for manual feature engineering. </a:t>
            </a:r>
          </a:p>
          <a:p>
            <a:pPr marL="285750" lvl="0" indent="-285750">
              <a:buFont typeface="Arial" panose="020B0604020202020204" pitchFamily="34" charset="0"/>
              <a:buChar char="•"/>
            </a:pPr>
            <a:endParaRPr lang="en-US" dirty="0">
              <a:latin typeface="Arial" panose="020B0604020202020204" pitchFamily="34" charset="0"/>
            </a:endParaRPr>
          </a:p>
          <a:p>
            <a:endParaRPr lang="en-IN" dirty="0"/>
          </a:p>
        </p:txBody>
      </p:sp>
    </p:spTree>
    <p:extLst>
      <p:ext uri="{BB962C8B-B14F-4D97-AF65-F5344CB8AC3E}">
        <p14:creationId xmlns:p14="http://schemas.microsoft.com/office/powerpoint/2010/main" val="2694174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552AB-D8D3-F7D3-89C8-05F09EA6E8AC}"/>
              </a:ext>
            </a:extLst>
          </p:cNvPr>
          <p:cNvSpPr>
            <a:spLocks noGrp="1"/>
          </p:cNvSpPr>
          <p:nvPr>
            <p:ph type="title"/>
          </p:nvPr>
        </p:nvSpPr>
        <p:spPr>
          <a:xfrm>
            <a:off x="1188720" y="259613"/>
            <a:ext cx="7244080" cy="1143000"/>
          </a:xfrm>
        </p:spPr>
        <p:txBody>
          <a:bodyPr>
            <a:normAutofit fontScale="90000"/>
          </a:bodyPr>
          <a:lstStyle/>
          <a:p>
            <a:r>
              <a:rPr lang="en-IN" sz="4000" dirty="0">
                <a:effectLst/>
                <a:latin typeface="Roboto" panose="02000000000000000000" pitchFamily="2" charset="0"/>
                <a:ea typeface="Roboto" panose="02000000000000000000" pitchFamily="2" charset="0"/>
                <a:cs typeface="Roboto" panose="02000000000000000000" pitchFamily="2" charset="0"/>
              </a:rPr>
              <a:t>DISEASE PREDICTION WORKING</a:t>
            </a:r>
            <a:endParaRPr lang="en-IN" sz="4000" dirty="0">
              <a:latin typeface="Roboto" panose="02000000000000000000" pitchFamily="2" charset="0"/>
              <a:ea typeface="Roboto" panose="02000000000000000000" pitchFamily="2" charset="0"/>
              <a:cs typeface="Roboto" panose="02000000000000000000" pitchFamily="2" charset="0"/>
            </a:endParaRPr>
          </a:p>
        </p:txBody>
      </p:sp>
      <p:graphicFrame>
        <p:nvGraphicFramePr>
          <p:cNvPr id="4" name="Content Placeholder 4">
            <a:extLst>
              <a:ext uri="{FF2B5EF4-FFF2-40B4-BE49-F238E27FC236}">
                <a16:creationId xmlns:a16="http://schemas.microsoft.com/office/drawing/2014/main" id="{F6803565-D6A7-FE63-CF9D-8B93332B70DB}"/>
              </a:ext>
            </a:extLst>
          </p:cNvPr>
          <p:cNvGraphicFramePr>
            <a:graphicFrameLocks/>
          </p:cNvGraphicFramePr>
          <p:nvPr>
            <p:extLst>
              <p:ext uri="{D42A27DB-BD31-4B8C-83A1-F6EECF244321}">
                <p14:modId xmlns:p14="http://schemas.microsoft.com/office/powerpoint/2010/main" val="3874516815"/>
              </p:ext>
            </p:extLst>
          </p:nvPr>
        </p:nvGraphicFramePr>
        <p:xfrm>
          <a:off x="678426" y="803275"/>
          <a:ext cx="12603533" cy="5410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0642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327730B-55F9-BEA3-71EB-F2CCB6917BEF}"/>
              </a:ext>
            </a:extLst>
          </p:cNvPr>
          <p:cNvSpPr>
            <a:spLocks noGrp="1"/>
          </p:cNvSpPr>
          <p:nvPr>
            <p:ph idx="1"/>
          </p:nvPr>
        </p:nvSpPr>
        <p:spPr>
          <a:xfrm>
            <a:off x="495300" y="745434"/>
            <a:ext cx="8915400" cy="5711349"/>
          </a:xfrm>
        </p:spPr>
        <p:txBody>
          <a:bodyPr>
            <a:normAutofit fontScale="55000" lnSpcReduction="20000"/>
          </a:bodyPr>
          <a:lstStyle/>
          <a:p>
            <a:pPr marL="342000" indent="-342000" algn="just">
              <a:lnSpc>
                <a:spcPct val="120000"/>
              </a:lnSpc>
              <a:spcBef>
                <a:spcPts val="0"/>
              </a:spcBef>
              <a:buNone/>
            </a:pPr>
            <a:r>
              <a:rPr lang="en-IN" sz="4800" dirty="0">
                <a:latin typeface="Arial" panose="020B0604020202020204" pitchFamily="34" charset="0"/>
                <a:cs typeface="Arial" panose="020B0604020202020204" pitchFamily="34" charset="0"/>
              </a:rPr>
              <a:t>Integration with streamlit</a:t>
            </a:r>
          </a:p>
          <a:p>
            <a:pPr marL="342000" indent="-342000" algn="just">
              <a:lnSpc>
                <a:spcPct val="120000"/>
              </a:lnSpc>
              <a:spcBef>
                <a:spcPts val="0"/>
              </a:spcBef>
              <a:buNone/>
            </a:pPr>
            <a:endParaRPr lang="en-IN" b="0" dirty="0">
              <a:latin typeface="Arial" panose="020B0604020202020204" pitchFamily="34" charset="0"/>
              <a:cs typeface="Arial" panose="020B0604020202020204" pitchFamily="34" charset="0"/>
            </a:endParaRPr>
          </a:p>
          <a:p>
            <a:pPr marL="342000" indent="-342000" algn="just">
              <a:lnSpc>
                <a:spcPct val="120000"/>
              </a:lnSpc>
              <a:spcBef>
                <a:spcPts val="0"/>
              </a:spcBef>
            </a:pPr>
            <a:r>
              <a:rPr lang="en-US" sz="3600" b="0" dirty="0">
                <a:latin typeface="Arial" panose="020B0604020202020204" pitchFamily="34" charset="0"/>
                <a:cs typeface="Arial" panose="020B0604020202020204" pitchFamily="34" charset="0"/>
              </a:rPr>
              <a:t>Integrating all the machine learning models using Streamlit allows us to create a unified and interactive platform for multi-disease prediction.</a:t>
            </a:r>
          </a:p>
          <a:p>
            <a:pPr marL="342000" indent="-342000" algn="just">
              <a:lnSpc>
                <a:spcPct val="120000"/>
              </a:lnSpc>
              <a:spcBef>
                <a:spcPts val="0"/>
              </a:spcBef>
            </a:pPr>
            <a:r>
              <a:rPr lang="en-US" sz="3600" b="0" dirty="0">
                <a:latin typeface="Arial" panose="020B0604020202020204" pitchFamily="34" charset="0"/>
                <a:cs typeface="Arial" panose="020B0604020202020204" pitchFamily="34" charset="0"/>
              </a:rPr>
              <a:t>By leveraging Streamlit's simplicity and flexibility, we can seamlessly connect different models, such as those for heart disease, diabetes, lung cancer, liver disease, kidney disease, pneumonia detection, and symptoms-based disease prediction, into a single web application.</a:t>
            </a:r>
          </a:p>
          <a:p>
            <a:pPr marL="342000" indent="-342000" algn="just">
              <a:lnSpc>
                <a:spcPct val="120000"/>
              </a:lnSpc>
              <a:spcBef>
                <a:spcPts val="0"/>
              </a:spcBef>
            </a:pPr>
            <a:r>
              <a:rPr lang="en-US" sz="3600" b="0" dirty="0">
                <a:latin typeface="Arial" panose="020B0604020202020204" pitchFamily="34" charset="0"/>
                <a:cs typeface="Arial" panose="020B0604020202020204" pitchFamily="34" charset="0"/>
              </a:rPr>
              <a:t>This integration enables users to input relevant medical data or upload diagnostic images, with the system processing the inputs and displaying real-time predictions. </a:t>
            </a:r>
          </a:p>
          <a:p>
            <a:pPr marL="342000" indent="-342000" algn="just">
              <a:lnSpc>
                <a:spcPct val="120000"/>
              </a:lnSpc>
              <a:spcBef>
                <a:spcPts val="0"/>
              </a:spcBef>
            </a:pPr>
            <a:r>
              <a:rPr lang="en-US" sz="3600" b="0" dirty="0">
                <a:latin typeface="Arial" panose="020B0604020202020204" pitchFamily="34" charset="0"/>
                <a:cs typeface="Arial" panose="020B0604020202020204" pitchFamily="34" charset="0"/>
              </a:rPr>
              <a:t>Streamlit’s intuitive interface, combined with its support for data visualization and user-friendly controls, enhances accessibility for both medical professionals and patients. </a:t>
            </a:r>
          </a:p>
          <a:p>
            <a:pPr marL="342000" indent="-342000" algn="just">
              <a:lnSpc>
                <a:spcPct val="120000"/>
              </a:lnSpc>
              <a:spcBef>
                <a:spcPts val="0"/>
              </a:spcBef>
            </a:pPr>
            <a:r>
              <a:rPr lang="en-US" sz="3600" b="0" dirty="0">
                <a:latin typeface="Arial" panose="020B0604020202020204" pitchFamily="34" charset="0"/>
                <a:cs typeface="Arial" panose="020B0604020202020204" pitchFamily="34" charset="0"/>
              </a:rPr>
              <a:t>By centralizing multiple disease prediction models in one streamlined application, we improve efficiency, scalability, and ease of use, making advanced healthcare insights more readily available.</a:t>
            </a:r>
            <a:endParaRPr lang="en-IN" sz="36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3896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p:cNvCxnSpPr/>
          <p:nvPr/>
        </p:nvCxnSpPr>
        <p:spPr>
          <a:xfrm flipV="1">
            <a:off x="385763" y="1100138"/>
            <a:ext cx="8258175" cy="142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85762" y="1912418"/>
            <a:ext cx="8258175" cy="142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85761" y="2724698"/>
            <a:ext cx="8258175" cy="142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85761" y="3465773"/>
            <a:ext cx="8258175" cy="142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385760" y="4246906"/>
            <a:ext cx="8258175" cy="142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85759" y="5059186"/>
            <a:ext cx="8258175" cy="142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385759" y="5871466"/>
            <a:ext cx="8258175" cy="142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3">
            <a:extLst>
              <a:ext uri="{FF2B5EF4-FFF2-40B4-BE49-F238E27FC236}">
                <a16:creationId xmlns:a16="http://schemas.microsoft.com/office/drawing/2014/main" id="{70D0FF70-0958-0C6F-76FC-BEE1AF575756}"/>
              </a:ext>
            </a:extLst>
          </p:cNvPr>
          <p:cNvGraphicFramePr>
            <a:graphicFrameLocks noGrp="1"/>
          </p:cNvGraphicFramePr>
          <p:nvPr>
            <p:ph idx="1"/>
            <p:extLst>
              <p:ext uri="{D42A27DB-BD31-4B8C-83A1-F6EECF244321}">
                <p14:modId xmlns:p14="http://schemas.microsoft.com/office/powerpoint/2010/main" val="214957773"/>
              </p:ext>
            </p:extLst>
          </p:nvPr>
        </p:nvGraphicFramePr>
        <p:xfrm>
          <a:off x="1119603" y="1273191"/>
          <a:ext cx="7437988" cy="5282664"/>
        </p:xfrm>
        <a:graphic>
          <a:graphicData uri="http://schemas.openxmlformats.org/drawingml/2006/table">
            <a:tbl>
              <a:tblPr/>
              <a:tblGrid>
                <a:gridCol w="2322526">
                  <a:extLst>
                    <a:ext uri="{9D8B030D-6E8A-4147-A177-3AD203B41FA5}">
                      <a16:colId xmlns:a16="http://schemas.microsoft.com/office/drawing/2014/main" val="20000"/>
                    </a:ext>
                  </a:extLst>
                </a:gridCol>
                <a:gridCol w="2920138">
                  <a:extLst>
                    <a:ext uri="{9D8B030D-6E8A-4147-A177-3AD203B41FA5}">
                      <a16:colId xmlns:a16="http://schemas.microsoft.com/office/drawing/2014/main" val="20001"/>
                    </a:ext>
                  </a:extLst>
                </a:gridCol>
                <a:gridCol w="2195324">
                  <a:extLst>
                    <a:ext uri="{9D8B030D-6E8A-4147-A177-3AD203B41FA5}">
                      <a16:colId xmlns:a16="http://schemas.microsoft.com/office/drawing/2014/main" val="20002"/>
                    </a:ext>
                  </a:extLst>
                </a:gridCol>
              </a:tblGrid>
              <a:tr h="650260">
                <a:tc>
                  <a:txBody>
                    <a:bodyPr/>
                    <a:lstStyle/>
                    <a:p>
                      <a:r>
                        <a:rPr lang="en-IN" sz="1800" b="1" dirty="0">
                          <a:solidFill>
                            <a:schemeClr val="bg1"/>
                          </a:solidFill>
                          <a:latin typeface="Arial" panose="020B0604020202020204" pitchFamily="34" charset="0"/>
                          <a:cs typeface="Arial" panose="020B0604020202020204" pitchFamily="34" charset="0"/>
                        </a:rPr>
                        <a:t>Disease</a:t>
                      </a:r>
                      <a:endParaRPr lang="en-IN" sz="180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IN" sz="1800" b="1" dirty="0">
                          <a:solidFill>
                            <a:schemeClr val="bg1"/>
                          </a:solidFill>
                          <a:latin typeface="Arial" panose="020B0604020202020204" pitchFamily="34" charset="0"/>
                          <a:cs typeface="Arial" panose="020B0604020202020204" pitchFamily="34" charset="0"/>
                        </a:rPr>
                        <a:t>Best Model</a:t>
                      </a:r>
                      <a:endParaRPr lang="en-IN" sz="180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IN" sz="1800" b="1" dirty="0">
                          <a:solidFill>
                            <a:schemeClr val="bg1"/>
                          </a:solidFill>
                          <a:latin typeface="Arial" panose="020B0604020202020204" pitchFamily="34" charset="0"/>
                          <a:cs typeface="Arial" panose="020B0604020202020204" pitchFamily="34" charset="0"/>
                        </a:rPr>
                        <a:t>Accuracy</a:t>
                      </a:r>
                      <a:endParaRPr lang="en-IN" sz="180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0000"/>
                  </a:ext>
                </a:extLst>
              </a:tr>
              <a:tr h="661772">
                <a:tc>
                  <a:txBody>
                    <a:bodyPr/>
                    <a:lstStyle/>
                    <a:p>
                      <a:r>
                        <a:rPr lang="en-IN" sz="1800" b="1" dirty="0">
                          <a:solidFill>
                            <a:schemeClr val="bg1"/>
                          </a:solidFill>
                          <a:latin typeface="Arial" panose="020B0604020202020204" pitchFamily="34" charset="0"/>
                          <a:cs typeface="Arial" panose="020B0604020202020204" pitchFamily="34" charset="0"/>
                        </a:rPr>
                        <a:t>Diabetes</a:t>
                      </a:r>
                      <a:endParaRPr lang="en-IN" sz="180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IN" sz="1800" dirty="0">
                          <a:solidFill>
                            <a:schemeClr val="bg1"/>
                          </a:solidFill>
                          <a:latin typeface="Arial" panose="020B0604020202020204" pitchFamily="34" charset="0"/>
                          <a:cs typeface="Arial" panose="020B0604020202020204" pitchFamily="34" charset="0"/>
                        </a:rPr>
                        <a:t>Voting Classifier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IN" sz="1800">
                          <a:solidFill>
                            <a:schemeClr val="bg1"/>
                          </a:solidFill>
                          <a:latin typeface="Arial" panose="020B0604020202020204" pitchFamily="34" charset="0"/>
                          <a:cs typeface="Arial" panose="020B0604020202020204" pitchFamily="34" charset="0"/>
                        </a:rPr>
                        <a:t>85%</a:t>
                      </a:r>
                      <a:endParaRPr lang="en-IN" sz="180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0001"/>
                  </a:ext>
                </a:extLst>
              </a:tr>
              <a:tr h="661772">
                <a:tc>
                  <a:txBody>
                    <a:bodyPr/>
                    <a:lstStyle/>
                    <a:p>
                      <a:r>
                        <a:rPr lang="en-IN" sz="1800" b="1" dirty="0">
                          <a:solidFill>
                            <a:schemeClr val="bg1"/>
                          </a:solidFill>
                          <a:latin typeface="Arial" panose="020B0604020202020204" pitchFamily="34" charset="0"/>
                          <a:cs typeface="Arial" panose="020B0604020202020204" pitchFamily="34" charset="0"/>
                        </a:rPr>
                        <a:t>Chronic Kidney</a:t>
                      </a:r>
                      <a:endParaRPr lang="en-IN" sz="180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IN" sz="1800" dirty="0">
                          <a:solidFill>
                            <a:schemeClr val="bg1"/>
                          </a:solidFill>
                          <a:latin typeface="Arial" panose="020B0604020202020204" pitchFamily="34" charset="0"/>
                          <a:cs typeface="Arial" panose="020B0604020202020204" pitchFamily="34" charset="0"/>
                        </a:rPr>
                        <a:t>Logistic Regression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IN" sz="1800" dirty="0">
                          <a:solidFill>
                            <a:schemeClr val="bg1"/>
                          </a:solidFill>
                          <a:latin typeface="Arial" panose="020B0604020202020204" pitchFamily="34" charset="0"/>
                          <a:cs typeface="Arial" panose="020B0604020202020204" pitchFamily="34" charset="0"/>
                        </a:rPr>
                        <a:t>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0002"/>
                  </a:ext>
                </a:extLst>
              </a:tr>
              <a:tr h="661772">
                <a:tc>
                  <a:txBody>
                    <a:bodyPr/>
                    <a:lstStyle/>
                    <a:p>
                      <a:r>
                        <a:rPr lang="en-IN" sz="1800" b="1" dirty="0">
                          <a:solidFill>
                            <a:schemeClr val="bg1"/>
                          </a:solidFill>
                          <a:latin typeface="Arial" panose="020B0604020202020204" pitchFamily="34" charset="0"/>
                          <a:cs typeface="Arial" panose="020B0604020202020204" pitchFamily="34" charset="0"/>
                        </a:rPr>
                        <a:t>Heart Disease</a:t>
                      </a:r>
                      <a:endParaRPr lang="en-IN" sz="180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IN" sz="1800" dirty="0">
                          <a:solidFill>
                            <a:schemeClr val="bg1"/>
                          </a:solidFill>
                          <a:latin typeface="Arial" panose="020B0604020202020204" pitchFamily="34" charset="0"/>
                          <a:cs typeface="Arial" panose="020B0604020202020204" pitchFamily="34" charset="0"/>
                        </a:rPr>
                        <a:t>Logistic Regression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IN" sz="1800" dirty="0">
                          <a:solidFill>
                            <a:schemeClr val="bg1"/>
                          </a:solidFill>
                          <a:latin typeface="Arial" panose="020B0604020202020204" pitchFamily="34" charset="0"/>
                          <a:cs typeface="Arial" panose="020B0604020202020204" pitchFamily="34" charset="0"/>
                        </a:rPr>
                        <a:t>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0003"/>
                  </a:ext>
                </a:extLst>
              </a:tr>
              <a:tr h="661772">
                <a:tc>
                  <a:txBody>
                    <a:bodyPr/>
                    <a:lstStyle/>
                    <a:p>
                      <a:r>
                        <a:rPr lang="en-IN" sz="1800" b="1" dirty="0">
                          <a:solidFill>
                            <a:schemeClr val="bg1"/>
                          </a:solidFill>
                          <a:latin typeface="Arial" panose="020B0604020202020204" pitchFamily="34" charset="0"/>
                          <a:cs typeface="Arial" panose="020B0604020202020204" pitchFamily="34" charset="0"/>
                        </a:rPr>
                        <a:t>Pneumonia</a:t>
                      </a:r>
                      <a:endParaRPr lang="en-IN" sz="180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IN" sz="1800" dirty="0">
                          <a:solidFill>
                            <a:schemeClr val="bg1"/>
                          </a:solidFill>
                          <a:latin typeface="Arial" panose="020B0604020202020204" pitchFamily="34" charset="0"/>
                          <a:cs typeface="Arial" panose="020B0604020202020204" pitchFamily="34" charset="0"/>
                        </a:rPr>
                        <a:t>CNN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IN" sz="1800" dirty="0">
                          <a:solidFill>
                            <a:schemeClr val="bg1"/>
                          </a:solidFill>
                          <a:latin typeface="Arial" panose="020B0604020202020204" pitchFamily="34" charset="0"/>
                          <a:cs typeface="Arial" panose="020B0604020202020204" pitchFamily="34" charset="0"/>
                        </a:rPr>
                        <a:t>87.66%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0004"/>
                  </a:ext>
                </a:extLst>
              </a:tr>
              <a:tr h="661772">
                <a:tc>
                  <a:txBody>
                    <a:bodyPr/>
                    <a:lstStyle/>
                    <a:p>
                      <a:r>
                        <a:rPr lang="en-IN" sz="1800" b="1" dirty="0">
                          <a:solidFill>
                            <a:schemeClr val="bg1"/>
                          </a:solidFill>
                          <a:latin typeface="Arial" panose="020B0604020202020204" pitchFamily="34" charset="0"/>
                          <a:cs typeface="Arial" panose="020B0604020202020204" pitchFamily="34" charset="0"/>
                        </a:rPr>
                        <a:t>Liver Disease</a:t>
                      </a:r>
                      <a:endParaRPr lang="en-IN" sz="180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IN" sz="1800" dirty="0">
                          <a:solidFill>
                            <a:schemeClr val="bg1"/>
                          </a:solidFill>
                          <a:latin typeface="Arial" panose="020B0604020202020204" pitchFamily="34" charset="0"/>
                          <a:cs typeface="Arial" panose="020B0604020202020204" pitchFamily="34" charset="0"/>
                        </a:rPr>
                        <a:t>Stacking Classifier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IN" sz="1800" dirty="0">
                          <a:solidFill>
                            <a:schemeClr val="bg1"/>
                          </a:solidFill>
                          <a:latin typeface="Arial" panose="020B0604020202020204" pitchFamily="34" charset="0"/>
                          <a:cs typeface="Arial" panose="020B0604020202020204" pitchFamily="34" charset="0"/>
                        </a:rPr>
                        <a:t>76%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0005"/>
                  </a:ext>
                </a:extLst>
              </a:tr>
              <a:tr h="661772">
                <a:tc>
                  <a:txBody>
                    <a:bodyPr/>
                    <a:lstStyle/>
                    <a:p>
                      <a:r>
                        <a:rPr lang="en-IN" sz="1800" b="1" dirty="0">
                          <a:solidFill>
                            <a:schemeClr val="bg1"/>
                          </a:solidFill>
                          <a:latin typeface="Arial" panose="020B0604020202020204" pitchFamily="34" charset="0"/>
                          <a:cs typeface="Arial" panose="020B0604020202020204" pitchFamily="34" charset="0"/>
                        </a:rPr>
                        <a:t>Symptoms</a:t>
                      </a:r>
                      <a:r>
                        <a:rPr lang="en-IN" sz="1800" b="1" baseline="0" dirty="0">
                          <a:solidFill>
                            <a:schemeClr val="bg1"/>
                          </a:solidFill>
                          <a:latin typeface="Arial" panose="020B0604020202020204" pitchFamily="34" charset="0"/>
                          <a:cs typeface="Arial" panose="020B0604020202020204" pitchFamily="34" charset="0"/>
                        </a:rPr>
                        <a:t> based</a:t>
                      </a:r>
                      <a:r>
                        <a:rPr lang="en-IN" sz="1800" b="1" dirty="0">
                          <a:solidFill>
                            <a:schemeClr val="bg1"/>
                          </a:solidFill>
                          <a:latin typeface="Arial" panose="020B0604020202020204" pitchFamily="34" charset="0"/>
                          <a:cs typeface="Arial" panose="020B0604020202020204" pitchFamily="34" charset="0"/>
                        </a:rPr>
                        <a:t> Prediction</a:t>
                      </a:r>
                      <a:endParaRPr lang="en-IN" sz="180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IN" sz="1800" dirty="0" err="1">
                          <a:solidFill>
                            <a:schemeClr val="bg1"/>
                          </a:solidFill>
                          <a:latin typeface="Arial" panose="020B0604020202020204" pitchFamily="34" charset="0"/>
                          <a:cs typeface="Arial" panose="020B0604020202020204" pitchFamily="34" charset="0"/>
                        </a:rPr>
                        <a:t>XGBoost</a:t>
                      </a:r>
                      <a:endParaRPr lang="en-IN" sz="180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IN" sz="1800" dirty="0">
                          <a:solidFill>
                            <a:schemeClr val="bg1"/>
                          </a:solidFill>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0006"/>
                  </a:ext>
                </a:extLst>
              </a:tr>
              <a:tr h="661772">
                <a:tc>
                  <a:txBody>
                    <a:bodyPr/>
                    <a:lstStyle/>
                    <a:p>
                      <a:r>
                        <a:rPr lang="en-IN" sz="1800" b="1">
                          <a:solidFill>
                            <a:schemeClr val="bg1"/>
                          </a:solidFill>
                          <a:latin typeface="Arial" panose="020B0604020202020204" pitchFamily="34" charset="0"/>
                          <a:cs typeface="Arial" panose="020B0604020202020204" pitchFamily="34" charset="0"/>
                        </a:rPr>
                        <a:t>Lung Cancer</a:t>
                      </a:r>
                      <a:endParaRPr lang="en-IN" sz="180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IN" sz="1800" dirty="0">
                          <a:solidFill>
                            <a:schemeClr val="bg1"/>
                          </a:solidFill>
                          <a:latin typeface="Arial" panose="020B0604020202020204" pitchFamily="34" charset="0"/>
                          <a:cs typeface="Arial" panose="020B0604020202020204" pitchFamily="34" charset="0"/>
                        </a:rPr>
                        <a:t>Logistic</a:t>
                      </a:r>
                      <a:r>
                        <a:rPr lang="en-IN" sz="1800" baseline="0" dirty="0">
                          <a:solidFill>
                            <a:schemeClr val="bg1"/>
                          </a:solidFill>
                          <a:latin typeface="Arial" panose="020B0604020202020204" pitchFamily="34" charset="0"/>
                          <a:cs typeface="Arial" panose="020B0604020202020204" pitchFamily="34" charset="0"/>
                        </a:rPr>
                        <a:t> Regression</a:t>
                      </a:r>
                      <a:endParaRPr lang="en-IN" sz="180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IN" sz="1800" dirty="0">
                          <a:solidFill>
                            <a:schemeClr val="bg1"/>
                          </a:solidFill>
                          <a:latin typeface="Arial" panose="020B0604020202020204" pitchFamily="34" charset="0"/>
                          <a:cs typeface="Arial" panose="020B0604020202020204" pitchFamily="34" charset="0"/>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0007"/>
                  </a:ext>
                </a:extLst>
              </a:tr>
            </a:tbl>
          </a:graphicData>
        </a:graphic>
      </p:graphicFrame>
      <p:sp>
        <p:nvSpPr>
          <p:cNvPr id="6" name="Title 1">
            <a:extLst>
              <a:ext uri="{FF2B5EF4-FFF2-40B4-BE49-F238E27FC236}">
                <a16:creationId xmlns:a16="http://schemas.microsoft.com/office/drawing/2014/main" id="{72790741-9D46-7ADE-4542-91C5AFBAD05F}"/>
              </a:ext>
            </a:extLst>
          </p:cNvPr>
          <p:cNvSpPr txBox="1">
            <a:spLocks/>
          </p:cNvSpPr>
          <p:nvPr/>
        </p:nvSpPr>
        <p:spPr>
          <a:xfrm>
            <a:off x="380897" y="64108"/>
            <a:ext cx="89154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Roboto"/>
                <a:ea typeface="+mj-ea"/>
                <a:cs typeface="+mj-cs"/>
              </a:defRPr>
            </a:lvl1pPr>
          </a:lstStyle>
          <a:p>
            <a:r>
              <a:rPr lang="en-IN" sz="3600" b="1" dirty="0">
                <a:latin typeface="Arial" panose="020B0604020202020204" pitchFamily="34" charset="0"/>
                <a:cs typeface="Arial" panose="020B0604020202020204" pitchFamily="34" charset="0"/>
              </a:rPr>
              <a:t>5. RESULTS</a:t>
            </a:r>
          </a:p>
        </p:txBody>
      </p:sp>
    </p:spTree>
    <p:extLst>
      <p:ext uri="{BB962C8B-B14F-4D97-AF65-F5344CB8AC3E}">
        <p14:creationId xmlns:p14="http://schemas.microsoft.com/office/powerpoint/2010/main" val="1354860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133C9EC-860D-7086-AB8D-5D763A5301BD}"/>
              </a:ext>
            </a:extLst>
          </p:cNvPr>
          <p:cNvPicPr>
            <a:picLocks noGrp="1" noChangeAspect="1"/>
          </p:cNvPicPr>
          <p:nvPr>
            <p:ph idx="1"/>
          </p:nvPr>
        </p:nvPicPr>
        <p:blipFill>
          <a:blip r:embed="rId2"/>
          <a:stretch>
            <a:fillRect/>
          </a:stretch>
        </p:blipFill>
        <p:spPr>
          <a:xfrm>
            <a:off x="230296" y="1219200"/>
            <a:ext cx="9445407" cy="5303203"/>
          </a:xfrm>
          <a:prstGeom prst="rect">
            <a:avLst/>
          </a:prstGeom>
        </p:spPr>
      </p:pic>
    </p:spTree>
    <p:extLst>
      <p:ext uri="{BB962C8B-B14F-4D97-AF65-F5344CB8AC3E}">
        <p14:creationId xmlns:p14="http://schemas.microsoft.com/office/powerpoint/2010/main" val="413717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763" y="1113183"/>
            <a:ext cx="9024937" cy="5187605"/>
          </a:xfrm>
        </p:spPr>
      </p:pic>
    </p:spTree>
    <p:extLst>
      <p:ext uri="{BB962C8B-B14F-4D97-AF65-F5344CB8AC3E}">
        <p14:creationId xmlns:p14="http://schemas.microsoft.com/office/powerpoint/2010/main" val="4051916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88" y="1200149"/>
            <a:ext cx="9144000" cy="5186364"/>
          </a:xfrm>
        </p:spPr>
      </p:pic>
    </p:spTree>
    <p:extLst>
      <p:ext uri="{BB962C8B-B14F-4D97-AF65-F5344CB8AC3E}">
        <p14:creationId xmlns:p14="http://schemas.microsoft.com/office/powerpoint/2010/main" val="2006446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900" y="1243012"/>
            <a:ext cx="9229725" cy="5043488"/>
          </a:xfrm>
        </p:spPr>
      </p:pic>
    </p:spTree>
    <p:extLst>
      <p:ext uri="{BB962C8B-B14F-4D97-AF65-F5344CB8AC3E}">
        <p14:creationId xmlns:p14="http://schemas.microsoft.com/office/powerpoint/2010/main" val="391596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038" y="1157288"/>
            <a:ext cx="9258300" cy="5486400"/>
          </a:xfrm>
        </p:spPr>
      </p:pic>
    </p:spTree>
    <p:extLst>
      <p:ext uri="{BB962C8B-B14F-4D97-AF65-F5344CB8AC3E}">
        <p14:creationId xmlns:p14="http://schemas.microsoft.com/office/powerpoint/2010/main" val="966596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E0E4D1-3189-F08F-D642-0F2395B2CAFA}"/>
              </a:ext>
            </a:extLst>
          </p:cNvPr>
          <p:cNvSpPr txBox="1">
            <a:spLocks/>
          </p:cNvSpPr>
          <p:nvPr/>
        </p:nvSpPr>
        <p:spPr>
          <a:xfrm>
            <a:off x="2328491" y="482705"/>
            <a:ext cx="4790871" cy="6710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Roboto"/>
                <a:ea typeface="+mj-ea"/>
                <a:cs typeface="+mj-cs"/>
              </a:defRPr>
            </a:lvl1pPr>
          </a:lstStyle>
          <a:p>
            <a:r>
              <a:rPr lang="en-IN" sz="3600" b="1" dirty="0">
                <a:latin typeface="Arial" panose="020B0604020202020204" pitchFamily="34" charset="0"/>
                <a:cs typeface="Arial" panose="020B0604020202020204" pitchFamily="34" charset="0"/>
              </a:rPr>
              <a:t>6. FUTURE SCOPE</a:t>
            </a:r>
          </a:p>
        </p:txBody>
      </p:sp>
      <p:sp>
        <p:nvSpPr>
          <p:cNvPr id="9" name="Rectangle 1">
            <a:extLst>
              <a:ext uri="{FF2B5EF4-FFF2-40B4-BE49-F238E27FC236}">
                <a16:creationId xmlns:a16="http://schemas.microsoft.com/office/drawing/2014/main" id="{FAB8DAEB-3628-075B-C41B-48E3A7194212}"/>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6FC74517-33DC-795B-18C7-CE3D7AA6AECC}"/>
              </a:ext>
            </a:extLst>
          </p:cNvPr>
          <p:cNvSpPr>
            <a:spLocks noChangeArrowheads="1"/>
          </p:cNvSpPr>
          <p:nvPr/>
        </p:nvSpPr>
        <p:spPr bwMode="auto">
          <a:xfrm>
            <a:off x="457200" y="1640549"/>
            <a:ext cx="6024880" cy="4196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Expanded Symptoms DB</a:t>
            </a:r>
            <a:r>
              <a:rPr kumimoji="0" lang="en-US" altLang="en-US" sz="1800" b="0" i="0" u="none" strike="noStrike" cap="none" normalizeH="0" baseline="0" dirty="0">
                <a:ln>
                  <a:noFill/>
                </a:ln>
                <a:solidFill>
                  <a:schemeClr val="tx1"/>
                </a:solidFill>
                <a:effectLst/>
                <a:latin typeface="Arial" panose="020B0604020202020204" pitchFamily="34" charset="0"/>
              </a:rPr>
              <a:t>: Integrates diverse sources for better diagnosis of rare/overlapping conditions.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Basic Patient Management</a:t>
            </a:r>
            <a:r>
              <a:rPr kumimoji="0" lang="en-US" altLang="en-US" sz="1800" b="0" i="0" u="none" strike="noStrike" cap="none" normalizeH="0" baseline="0" dirty="0">
                <a:ln>
                  <a:noFill/>
                </a:ln>
                <a:solidFill>
                  <a:schemeClr val="tx1"/>
                </a:solidFill>
                <a:effectLst/>
                <a:latin typeface="Arial" panose="020B0604020202020204" pitchFamily="34" charset="0"/>
              </a:rPr>
              <a:t>: Enables registration, history tracking, and appointment scheduling.</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Wearable Integration</a:t>
            </a:r>
            <a:r>
              <a:rPr kumimoji="0" lang="en-US" altLang="en-US" sz="1800" b="0" i="0" u="none" strike="noStrike" cap="none" normalizeH="0" baseline="0" dirty="0">
                <a:ln>
                  <a:noFill/>
                </a:ln>
                <a:solidFill>
                  <a:schemeClr val="tx1"/>
                </a:solidFill>
                <a:effectLst/>
                <a:latin typeface="Arial" panose="020B0604020202020204" pitchFamily="34" charset="0"/>
              </a:rPr>
              <a:t>: Real-time health data from IoT wearables for early critical alerts.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AI-Based Personalized Medicine</a:t>
            </a:r>
            <a:r>
              <a:rPr kumimoji="0" lang="en-US" altLang="en-US" sz="1800" b="0" i="0" u="none" strike="noStrike" cap="none" normalizeH="0" baseline="0" dirty="0">
                <a:ln>
                  <a:noFill/>
                </a:ln>
                <a:solidFill>
                  <a:schemeClr val="tx1"/>
                </a:solidFill>
                <a:effectLst/>
                <a:latin typeface="Arial" panose="020B0604020202020204" pitchFamily="34" charset="0"/>
              </a:rPr>
              <a:t>: Tailors treatment using AI analysis of genetics and lifestyle.</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Cloud Deployment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Streamlit</a:t>
            </a:r>
            <a:r>
              <a:rPr kumimoji="0" lang="en-US" altLang="en-US" sz="1800" b="0" i="0" u="none" strike="noStrike" cap="none" normalizeH="0" baseline="0" dirty="0">
                <a:ln>
                  <a:noFill/>
                </a:ln>
                <a:solidFill>
                  <a:schemeClr val="tx1"/>
                </a:solidFill>
                <a:effectLst/>
                <a:latin typeface="Arial" panose="020B0604020202020204" pitchFamily="34" charset="0"/>
              </a:rPr>
              <a:t> on cloud ensures scalability, responsiveness, and availability.</a:t>
            </a:r>
          </a:p>
        </p:txBody>
      </p:sp>
      <p:pic>
        <p:nvPicPr>
          <p:cNvPr id="6" name="Picture 5">
            <a:extLst>
              <a:ext uri="{FF2B5EF4-FFF2-40B4-BE49-F238E27FC236}">
                <a16:creationId xmlns:a16="http://schemas.microsoft.com/office/drawing/2014/main" id="{BDC98F06-728F-9994-4742-A71C454AA930}"/>
              </a:ext>
            </a:extLst>
          </p:cNvPr>
          <p:cNvPicPr>
            <a:picLocks noChangeAspect="1"/>
          </p:cNvPicPr>
          <p:nvPr/>
        </p:nvPicPr>
        <p:blipFill>
          <a:blip r:embed="rId2"/>
          <a:stretch>
            <a:fillRect/>
          </a:stretch>
        </p:blipFill>
        <p:spPr>
          <a:xfrm>
            <a:off x="6624985" y="1814009"/>
            <a:ext cx="2823815" cy="3615690"/>
          </a:xfrm>
          <a:prstGeom prst="rect">
            <a:avLst/>
          </a:prstGeom>
        </p:spPr>
      </p:pic>
    </p:spTree>
    <p:extLst>
      <p:ext uri="{BB962C8B-B14F-4D97-AF65-F5344CB8AC3E}">
        <p14:creationId xmlns:p14="http://schemas.microsoft.com/office/powerpoint/2010/main" val="3006285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651264-68A7-4C4F-2BCD-2E7A507E58E2}"/>
              </a:ext>
            </a:extLst>
          </p:cNvPr>
          <p:cNvSpPr>
            <a:spLocks noGrp="1"/>
          </p:cNvSpPr>
          <p:nvPr>
            <p:ph idx="1"/>
          </p:nvPr>
        </p:nvSpPr>
        <p:spPr>
          <a:xfrm>
            <a:off x="304800" y="1777182"/>
            <a:ext cx="5525729" cy="4525963"/>
          </a:xfrm>
        </p:spPr>
        <p:txBody>
          <a:bodyPr>
            <a:normAutofit lnSpcReduction="10000"/>
          </a:bodyPr>
          <a:lstStyle/>
          <a:p>
            <a:pPr marL="0" indent="0" algn="just">
              <a:buNone/>
            </a:pPr>
            <a:r>
              <a:rPr lang="en-US" sz="2000" b="0" dirty="0">
                <a:latin typeface="Arial" panose="020B0604020202020204" pitchFamily="34" charset="0"/>
                <a:ea typeface="Roboto" panose="02000000000000000000" pitchFamily="2" charset="0"/>
                <a:cs typeface="Arial" panose="020B0604020202020204" pitchFamily="34" charset="0"/>
              </a:rPr>
              <a:t>This project is a machine learning-based application designed to predict various diseases, including diabetes, heart disease, liver disease, lung disease, kidney disease, pneumonia, and other conditions based on symptoms. Using Streamlit as the front-end framework, the system provides an interactive and user-friendly interface where users can input relevant medical data or symptoms. The model then processes this data and delivers predictive insights, helping in early diagnosis and awareness. The system leverages machine learning algorithms to enhance accuracy and efficiency, offering a scalable and accessible solution for preliminary disease assessment. </a:t>
            </a:r>
            <a:endParaRPr lang="en-IN" sz="2000" b="0" dirty="0">
              <a:latin typeface="Arial" panose="020B0604020202020204" pitchFamily="34" charset="0"/>
              <a:ea typeface="Roboto" panose="02000000000000000000" pitchFamily="2" charset="0"/>
              <a:cs typeface="Arial" panose="020B0604020202020204" pitchFamily="34" charset="0"/>
            </a:endParaRPr>
          </a:p>
        </p:txBody>
      </p:sp>
      <p:sp>
        <p:nvSpPr>
          <p:cNvPr id="6" name="Title 1">
            <a:extLst>
              <a:ext uri="{FF2B5EF4-FFF2-40B4-BE49-F238E27FC236}">
                <a16:creationId xmlns:a16="http://schemas.microsoft.com/office/drawing/2014/main" id="{20F7A00C-16CD-FFCA-D6D7-B7DE97B3F8F2}"/>
              </a:ext>
            </a:extLst>
          </p:cNvPr>
          <p:cNvSpPr txBox="1">
            <a:spLocks/>
          </p:cNvSpPr>
          <p:nvPr/>
        </p:nvSpPr>
        <p:spPr>
          <a:xfrm>
            <a:off x="584933" y="173101"/>
            <a:ext cx="89154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Roboto"/>
                <a:ea typeface="+mj-ea"/>
                <a:cs typeface="+mj-cs"/>
              </a:defRPr>
            </a:lvl1pPr>
          </a:lstStyle>
          <a:p>
            <a:r>
              <a:rPr lang="en-US" sz="3600" b="1" dirty="0">
                <a:latin typeface="Arial" panose="020B0604020202020204" pitchFamily="34" charset="0"/>
                <a:ea typeface="Open sans" panose="020B0606030504020204" pitchFamily="34" charset="0"/>
                <a:cs typeface="Arial" panose="020B0604020202020204" pitchFamily="34" charset="0"/>
              </a:rPr>
              <a:t>1. ABSTRACT</a:t>
            </a:r>
            <a:endParaRPr lang="en-IN" sz="3600" b="1" dirty="0">
              <a:latin typeface="Arial" panose="020B0604020202020204" pitchFamily="34" charset="0"/>
              <a:ea typeface="Open sans" panose="020B0606030504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6509001A-44EE-58D2-4851-683950FD58A4}"/>
              </a:ext>
            </a:extLst>
          </p:cNvPr>
          <p:cNvPicPr>
            <a:picLocks noChangeAspect="1"/>
          </p:cNvPicPr>
          <p:nvPr/>
        </p:nvPicPr>
        <p:blipFill>
          <a:blip r:embed="rId2"/>
          <a:stretch>
            <a:fillRect/>
          </a:stretch>
        </p:blipFill>
        <p:spPr>
          <a:xfrm>
            <a:off x="6113179" y="1777182"/>
            <a:ext cx="3153589" cy="4284421"/>
          </a:xfrm>
          <a:prstGeom prst="rect">
            <a:avLst/>
          </a:prstGeom>
        </p:spPr>
      </p:pic>
    </p:spTree>
    <p:extLst>
      <p:ext uri="{BB962C8B-B14F-4D97-AF65-F5344CB8AC3E}">
        <p14:creationId xmlns:p14="http://schemas.microsoft.com/office/powerpoint/2010/main" val="2080077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287890A-CB95-3565-0F93-A5E27D236DD7}"/>
              </a:ext>
            </a:extLst>
          </p:cNvPr>
          <p:cNvSpPr txBox="1">
            <a:spLocks/>
          </p:cNvSpPr>
          <p:nvPr/>
        </p:nvSpPr>
        <p:spPr>
          <a:xfrm>
            <a:off x="380897" y="160336"/>
            <a:ext cx="89154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Roboto"/>
                <a:ea typeface="+mj-ea"/>
                <a:cs typeface="+mj-cs"/>
              </a:defRPr>
            </a:lvl1pPr>
          </a:lstStyle>
          <a:p>
            <a:r>
              <a:rPr lang="en-IN" sz="3600" b="1" dirty="0">
                <a:latin typeface="Arial" panose="020B0604020202020204" pitchFamily="34" charset="0"/>
                <a:cs typeface="Arial" panose="020B0604020202020204" pitchFamily="34" charset="0"/>
              </a:rPr>
              <a:t>7. CONCLUSION</a:t>
            </a:r>
          </a:p>
        </p:txBody>
      </p:sp>
      <p:sp>
        <p:nvSpPr>
          <p:cNvPr id="5" name="Content Placeholder 2">
            <a:extLst>
              <a:ext uri="{FF2B5EF4-FFF2-40B4-BE49-F238E27FC236}">
                <a16:creationId xmlns:a16="http://schemas.microsoft.com/office/drawing/2014/main" id="{BF2CA4A5-92A0-E597-0C7E-B52984C311E2}"/>
              </a:ext>
            </a:extLst>
          </p:cNvPr>
          <p:cNvSpPr>
            <a:spLocks noGrp="1"/>
          </p:cNvSpPr>
          <p:nvPr>
            <p:ph idx="1"/>
          </p:nvPr>
        </p:nvSpPr>
        <p:spPr>
          <a:xfrm>
            <a:off x="495300" y="1462363"/>
            <a:ext cx="8915400" cy="5367130"/>
          </a:xfrm>
        </p:spPr>
        <p:txBody>
          <a:bodyPr>
            <a:normAutofit/>
          </a:bodyPr>
          <a:lstStyle/>
          <a:p>
            <a:pPr marL="342000" indent="-342000" algn="just">
              <a:lnSpc>
                <a:spcPct val="120000"/>
              </a:lnSpc>
              <a:spcBef>
                <a:spcPts val="0"/>
              </a:spcBef>
              <a:buNone/>
            </a:pPr>
            <a:endParaRPr lang="en-IN" sz="2000" b="0" dirty="0">
              <a:latin typeface="Arial" panose="020B0604020202020204" pitchFamily="34" charset="0"/>
              <a:cs typeface="Arial" panose="020B0604020202020204" pitchFamily="34" charset="0"/>
            </a:endParaRPr>
          </a:p>
          <a:p>
            <a:pPr algn="just" eaLnBrk="0" fontAlgn="base" hangingPunct="0">
              <a:lnSpc>
                <a:spcPct val="120000"/>
              </a:lnSpc>
              <a:spcBef>
                <a:spcPct val="0"/>
              </a:spcBef>
              <a:spcAft>
                <a:spcPct val="0"/>
              </a:spcAf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The Multiple Disease Prediction System using Streamlit provides an intuitive and efficient platform for early diagnosis of various diseases, including diabetes, heart disease, liver disease, lung disease, kidney disease, and pneumonia. </a:t>
            </a:r>
          </a:p>
          <a:p>
            <a:pPr algn="just" eaLnBrk="0" fontAlgn="base" hangingPunct="0">
              <a:lnSpc>
                <a:spcPct val="120000"/>
              </a:lnSpc>
              <a:spcBef>
                <a:spcPct val="0"/>
              </a:spcBef>
              <a:spcAft>
                <a:spcPct val="0"/>
              </a:spcAf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By integrating symptom-based prediction, it enhances accessibility for patients and healthcare providers, offering a comprehensive, user-friendly tool for preliminary health assessments. </a:t>
            </a:r>
          </a:p>
          <a:p>
            <a:pPr algn="just" eaLnBrk="0" fontAlgn="base" hangingPunct="0">
              <a:lnSpc>
                <a:spcPct val="120000"/>
              </a:lnSpc>
              <a:spcBef>
                <a:spcPct val="0"/>
              </a:spcBef>
              <a:spcAft>
                <a:spcPct val="0"/>
              </a:spcAf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The system leverages machine learning for fast and accurate predictions, promoting preventive care and reducing late-stage diagnoses. </a:t>
            </a:r>
          </a:p>
          <a:p>
            <a:pPr algn="just" eaLnBrk="0" fontAlgn="base" hangingPunct="0">
              <a:lnSpc>
                <a:spcPct val="120000"/>
              </a:lnSpc>
              <a:spcBef>
                <a:spcPct val="0"/>
              </a:spcBef>
              <a:spcAft>
                <a:spcPct val="0"/>
              </a:spcAf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Its scalability and seamless integration into healthcare platforms make it a valuable contribution to modern medical technology.</a:t>
            </a:r>
          </a:p>
          <a:p>
            <a:pPr marL="342000" indent="-342000" algn="just">
              <a:lnSpc>
                <a:spcPct val="120000"/>
              </a:lnSpc>
              <a:spcBef>
                <a:spcPts val="0"/>
              </a:spcBef>
            </a:pPr>
            <a:endParaRPr lang="en-IN" sz="2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2559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6" name="Google Shape;2346;p89"/>
          <p:cNvSpPr txBox="1">
            <a:spLocks/>
          </p:cNvSpPr>
          <p:nvPr/>
        </p:nvSpPr>
        <p:spPr>
          <a:xfrm>
            <a:off x="773825" y="1256284"/>
            <a:ext cx="8358350" cy="507000"/>
          </a:xfrm>
          <a:prstGeom prst="rect">
            <a:avLst/>
          </a:prstGeom>
        </p:spPr>
        <p:txBody>
          <a:bodyPr spcFirstLastPara="1" vert="horz" wrap="square" lIns="99044" tIns="99044" rIns="99044" bIns="99044" rtlCol="0" anchor="t" anchorCtr="0">
            <a:noAutofit/>
          </a:bodyPr>
          <a:lstStyle>
            <a:lvl1pPr algn="ctr" defTabSz="914400" rtl="0" eaLnBrk="1" latinLnBrk="0" hangingPunct="1">
              <a:spcBef>
                <a:spcPct val="0"/>
              </a:spcBef>
              <a:buNone/>
              <a:defRPr sz="4400" kern="1200">
                <a:solidFill>
                  <a:schemeClr val="tx1"/>
                </a:solidFill>
                <a:latin typeface="Roboto"/>
                <a:ea typeface="+mj-ea"/>
                <a:cs typeface="+mj-cs"/>
              </a:defRPr>
            </a:lvl1pPr>
          </a:lstStyle>
          <a:p>
            <a:pPr algn="l"/>
            <a:r>
              <a:rPr lang="en-IN" sz="3900"/>
              <a:t>OUR TEAM</a:t>
            </a:r>
            <a:endParaRPr lang="en-IN" sz="3900" dirty="0"/>
          </a:p>
        </p:txBody>
      </p:sp>
      <p:grpSp>
        <p:nvGrpSpPr>
          <p:cNvPr id="17" name="Google Shape;2359;p91">
            <a:extLst>
              <a:ext uri="{FF2B5EF4-FFF2-40B4-BE49-F238E27FC236}">
                <a16:creationId xmlns:a16="http://schemas.microsoft.com/office/drawing/2014/main" id="{73981647-C72D-D2A9-1BBF-64A17287FA01}"/>
              </a:ext>
            </a:extLst>
          </p:cNvPr>
          <p:cNvGrpSpPr/>
          <p:nvPr/>
        </p:nvGrpSpPr>
        <p:grpSpPr>
          <a:xfrm>
            <a:off x="3814253" y="4258030"/>
            <a:ext cx="2822317" cy="1298246"/>
            <a:chOff x="-4588775" y="152400"/>
            <a:chExt cx="3095787" cy="1384446"/>
          </a:xfrm>
        </p:grpSpPr>
        <p:sp>
          <p:nvSpPr>
            <p:cNvPr id="18" name="Google Shape;2360;p91">
              <a:extLst>
                <a:ext uri="{FF2B5EF4-FFF2-40B4-BE49-F238E27FC236}">
                  <a16:creationId xmlns:a16="http://schemas.microsoft.com/office/drawing/2014/main" id="{18EF4C71-E4AC-3898-605B-14437A62EA87}"/>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9044" tIns="99044" rIns="99044" bIns="99044" anchor="ctr" anchorCtr="0">
              <a:noAutofit/>
            </a:bodyPr>
            <a:lstStyle/>
            <a:p>
              <a:endParaRPr sz="1950"/>
            </a:p>
          </p:txBody>
        </p:sp>
        <p:sp>
          <p:nvSpPr>
            <p:cNvPr id="19" name="Google Shape;2361;p91">
              <a:extLst>
                <a:ext uri="{FF2B5EF4-FFF2-40B4-BE49-F238E27FC236}">
                  <a16:creationId xmlns:a16="http://schemas.microsoft.com/office/drawing/2014/main" id="{116FFEE0-EC53-EA14-922F-7652DDBA334F}"/>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9044" tIns="99044" rIns="99044" bIns="99044" anchor="ctr" anchorCtr="0">
              <a:noAutofit/>
            </a:bodyPr>
            <a:lstStyle/>
            <a:p>
              <a:endParaRPr sz="1950"/>
            </a:p>
          </p:txBody>
        </p:sp>
        <p:sp>
          <p:nvSpPr>
            <p:cNvPr id="20" name="Google Shape;2362;p91">
              <a:extLst>
                <a:ext uri="{FF2B5EF4-FFF2-40B4-BE49-F238E27FC236}">
                  <a16:creationId xmlns:a16="http://schemas.microsoft.com/office/drawing/2014/main" id="{760B781B-9834-031D-761E-12F0EC9B12B3}"/>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9044" tIns="99044" rIns="99044" bIns="99044" anchor="ctr" anchorCtr="0">
              <a:noAutofit/>
            </a:bodyPr>
            <a:lstStyle/>
            <a:p>
              <a:endParaRPr sz="1950"/>
            </a:p>
          </p:txBody>
        </p:sp>
        <p:sp>
          <p:nvSpPr>
            <p:cNvPr id="21" name="Google Shape;2363;p91">
              <a:extLst>
                <a:ext uri="{FF2B5EF4-FFF2-40B4-BE49-F238E27FC236}">
                  <a16:creationId xmlns:a16="http://schemas.microsoft.com/office/drawing/2014/main" id="{731A7ACA-7CF7-4E77-4897-B3F5954A815F}"/>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9044" tIns="99044" rIns="99044" bIns="99044" anchor="ctr" anchorCtr="0">
              <a:noAutofit/>
            </a:bodyPr>
            <a:lstStyle/>
            <a:p>
              <a:endParaRPr sz="1950"/>
            </a:p>
          </p:txBody>
        </p:sp>
        <p:sp>
          <p:nvSpPr>
            <p:cNvPr id="22" name="Google Shape;2364;p91">
              <a:extLst>
                <a:ext uri="{FF2B5EF4-FFF2-40B4-BE49-F238E27FC236}">
                  <a16:creationId xmlns:a16="http://schemas.microsoft.com/office/drawing/2014/main" id="{94357445-495E-B9C0-EB5E-FD058625E5FC}"/>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9044" tIns="99044" rIns="99044" bIns="99044" anchor="ctr" anchorCtr="0">
              <a:noAutofit/>
            </a:bodyPr>
            <a:lstStyle/>
            <a:p>
              <a:endParaRPr sz="1950"/>
            </a:p>
          </p:txBody>
        </p:sp>
      </p:grpSp>
      <p:grpSp>
        <p:nvGrpSpPr>
          <p:cNvPr id="23" name="Google Shape;2365;p91">
            <a:extLst>
              <a:ext uri="{FF2B5EF4-FFF2-40B4-BE49-F238E27FC236}">
                <a16:creationId xmlns:a16="http://schemas.microsoft.com/office/drawing/2014/main" id="{C9CA2416-C842-22D3-CD5F-7BD02C21D8FD}"/>
              </a:ext>
            </a:extLst>
          </p:cNvPr>
          <p:cNvGrpSpPr/>
          <p:nvPr/>
        </p:nvGrpSpPr>
        <p:grpSpPr>
          <a:xfrm>
            <a:off x="3814253" y="2327016"/>
            <a:ext cx="2822317" cy="1298246"/>
            <a:chOff x="-4588775" y="152400"/>
            <a:chExt cx="3095787" cy="1384446"/>
          </a:xfrm>
        </p:grpSpPr>
        <p:sp>
          <p:nvSpPr>
            <p:cNvPr id="24" name="Google Shape;2366;p91">
              <a:extLst>
                <a:ext uri="{FF2B5EF4-FFF2-40B4-BE49-F238E27FC236}">
                  <a16:creationId xmlns:a16="http://schemas.microsoft.com/office/drawing/2014/main" id="{CB0BB9D9-61BB-8438-E7E9-1510B62540F5}"/>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9044" tIns="99044" rIns="99044" bIns="99044" anchor="ctr" anchorCtr="0">
              <a:noAutofit/>
            </a:bodyPr>
            <a:lstStyle/>
            <a:p>
              <a:endParaRPr sz="1950"/>
            </a:p>
          </p:txBody>
        </p:sp>
        <p:sp>
          <p:nvSpPr>
            <p:cNvPr id="25" name="Google Shape;2367;p91">
              <a:extLst>
                <a:ext uri="{FF2B5EF4-FFF2-40B4-BE49-F238E27FC236}">
                  <a16:creationId xmlns:a16="http://schemas.microsoft.com/office/drawing/2014/main" id="{7891181C-05DF-31A0-6202-B03167DF7F4B}"/>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9044" tIns="99044" rIns="99044" bIns="99044" anchor="ctr" anchorCtr="0">
              <a:noAutofit/>
            </a:bodyPr>
            <a:lstStyle/>
            <a:p>
              <a:endParaRPr sz="1950"/>
            </a:p>
          </p:txBody>
        </p:sp>
        <p:sp>
          <p:nvSpPr>
            <p:cNvPr id="26" name="Google Shape;2368;p91">
              <a:extLst>
                <a:ext uri="{FF2B5EF4-FFF2-40B4-BE49-F238E27FC236}">
                  <a16:creationId xmlns:a16="http://schemas.microsoft.com/office/drawing/2014/main" id="{0D83961E-751B-1B5E-F24F-BC3768E9A03D}"/>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9044" tIns="99044" rIns="99044" bIns="99044" anchor="ctr" anchorCtr="0">
              <a:noAutofit/>
            </a:bodyPr>
            <a:lstStyle/>
            <a:p>
              <a:endParaRPr sz="1950"/>
            </a:p>
          </p:txBody>
        </p:sp>
        <p:sp>
          <p:nvSpPr>
            <p:cNvPr id="27" name="Google Shape;2369;p91">
              <a:extLst>
                <a:ext uri="{FF2B5EF4-FFF2-40B4-BE49-F238E27FC236}">
                  <a16:creationId xmlns:a16="http://schemas.microsoft.com/office/drawing/2014/main" id="{3F4E18FF-BC3F-9DE6-7F2C-4B4749EDA51D}"/>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9044" tIns="99044" rIns="99044" bIns="99044" anchor="ctr" anchorCtr="0">
              <a:noAutofit/>
            </a:bodyPr>
            <a:lstStyle/>
            <a:p>
              <a:endParaRPr sz="1950"/>
            </a:p>
          </p:txBody>
        </p:sp>
        <p:sp>
          <p:nvSpPr>
            <p:cNvPr id="28" name="Google Shape;2370;p91">
              <a:extLst>
                <a:ext uri="{FF2B5EF4-FFF2-40B4-BE49-F238E27FC236}">
                  <a16:creationId xmlns:a16="http://schemas.microsoft.com/office/drawing/2014/main" id="{93FB9876-17A0-2189-40C8-7C22F59F5F65}"/>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9044" tIns="99044" rIns="99044" bIns="99044" anchor="ctr" anchorCtr="0">
              <a:noAutofit/>
            </a:bodyPr>
            <a:lstStyle/>
            <a:p>
              <a:endParaRPr sz="1950"/>
            </a:p>
          </p:txBody>
        </p:sp>
      </p:grpSp>
      <p:grpSp>
        <p:nvGrpSpPr>
          <p:cNvPr id="29" name="Google Shape;2371;p91">
            <a:extLst>
              <a:ext uri="{FF2B5EF4-FFF2-40B4-BE49-F238E27FC236}">
                <a16:creationId xmlns:a16="http://schemas.microsoft.com/office/drawing/2014/main" id="{CCF16E3D-A856-13F2-8883-955F78C531A8}"/>
              </a:ext>
            </a:extLst>
          </p:cNvPr>
          <p:cNvGrpSpPr/>
          <p:nvPr/>
        </p:nvGrpSpPr>
        <p:grpSpPr>
          <a:xfrm>
            <a:off x="497778" y="4303471"/>
            <a:ext cx="2822317" cy="1298246"/>
            <a:chOff x="-4588775" y="152400"/>
            <a:chExt cx="3095787" cy="1384446"/>
          </a:xfrm>
        </p:grpSpPr>
        <p:sp>
          <p:nvSpPr>
            <p:cNvPr id="30" name="Google Shape;2372;p91">
              <a:extLst>
                <a:ext uri="{FF2B5EF4-FFF2-40B4-BE49-F238E27FC236}">
                  <a16:creationId xmlns:a16="http://schemas.microsoft.com/office/drawing/2014/main" id="{D4B7525E-CE6B-67F9-5EDC-05106B9D7D1A}"/>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spcFirstLastPara="1" wrap="square" lIns="99044" tIns="99044" rIns="99044" bIns="99044" anchor="ctr" anchorCtr="0">
              <a:noAutofit/>
            </a:bodyPr>
            <a:lstStyle/>
            <a:p>
              <a:endParaRPr sz="1950"/>
            </a:p>
          </p:txBody>
        </p:sp>
        <p:sp>
          <p:nvSpPr>
            <p:cNvPr id="31" name="Google Shape;2373;p91">
              <a:extLst>
                <a:ext uri="{FF2B5EF4-FFF2-40B4-BE49-F238E27FC236}">
                  <a16:creationId xmlns:a16="http://schemas.microsoft.com/office/drawing/2014/main" id="{483AD447-497E-165D-37EA-C509A9E12DCC}"/>
                </a:ext>
              </a:extLst>
            </p:cNvPr>
            <p:cNvSpPr/>
            <p:nvPr/>
          </p:nvSpPr>
          <p:spPr>
            <a:xfrm>
              <a:off x="-4546157" y="336867"/>
              <a:ext cx="3010550"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9044" tIns="99044" rIns="99044" bIns="99044" anchor="ctr" anchorCtr="0">
              <a:noAutofit/>
            </a:bodyPr>
            <a:lstStyle/>
            <a:p>
              <a:endParaRPr sz="1950"/>
            </a:p>
          </p:txBody>
        </p:sp>
        <p:sp>
          <p:nvSpPr>
            <p:cNvPr id="32" name="Google Shape;2374;p91">
              <a:extLst>
                <a:ext uri="{FF2B5EF4-FFF2-40B4-BE49-F238E27FC236}">
                  <a16:creationId xmlns:a16="http://schemas.microsoft.com/office/drawing/2014/main" id="{300D8630-D09A-ED6C-82EB-21BAD92A938B}"/>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9044" tIns="99044" rIns="99044" bIns="99044" anchor="ctr" anchorCtr="0">
              <a:noAutofit/>
            </a:bodyPr>
            <a:lstStyle/>
            <a:p>
              <a:endParaRPr sz="1950"/>
            </a:p>
          </p:txBody>
        </p:sp>
        <p:sp>
          <p:nvSpPr>
            <p:cNvPr id="33" name="Google Shape;2375;p91">
              <a:extLst>
                <a:ext uri="{FF2B5EF4-FFF2-40B4-BE49-F238E27FC236}">
                  <a16:creationId xmlns:a16="http://schemas.microsoft.com/office/drawing/2014/main" id="{C19FEFAC-9735-E63B-DA71-8E5357E1D63D}"/>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9044" tIns="99044" rIns="99044" bIns="99044" anchor="ctr" anchorCtr="0">
              <a:noAutofit/>
            </a:bodyPr>
            <a:lstStyle/>
            <a:p>
              <a:endParaRPr sz="1950"/>
            </a:p>
          </p:txBody>
        </p:sp>
        <p:sp>
          <p:nvSpPr>
            <p:cNvPr id="34" name="Google Shape;2376;p91">
              <a:extLst>
                <a:ext uri="{FF2B5EF4-FFF2-40B4-BE49-F238E27FC236}">
                  <a16:creationId xmlns:a16="http://schemas.microsoft.com/office/drawing/2014/main" id="{7805FF89-9158-E41A-28E9-266B8940D930}"/>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9044" tIns="99044" rIns="99044" bIns="99044" anchor="ctr" anchorCtr="0">
              <a:noAutofit/>
            </a:bodyPr>
            <a:lstStyle/>
            <a:p>
              <a:endParaRPr sz="1950"/>
            </a:p>
          </p:txBody>
        </p:sp>
      </p:grpSp>
      <p:grpSp>
        <p:nvGrpSpPr>
          <p:cNvPr id="35" name="Google Shape;2377;p91">
            <a:extLst>
              <a:ext uri="{FF2B5EF4-FFF2-40B4-BE49-F238E27FC236}">
                <a16:creationId xmlns:a16="http://schemas.microsoft.com/office/drawing/2014/main" id="{C0BBA1B0-E699-1465-894F-4B8C863681C8}"/>
              </a:ext>
            </a:extLst>
          </p:cNvPr>
          <p:cNvGrpSpPr/>
          <p:nvPr/>
        </p:nvGrpSpPr>
        <p:grpSpPr>
          <a:xfrm>
            <a:off x="497778" y="2372456"/>
            <a:ext cx="2822317" cy="1298246"/>
            <a:chOff x="-4588775" y="152400"/>
            <a:chExt cx="3095787" cy="1384446"/>
          </a:xfrm>
        </p:grpSpPr>
        <p:sp>
          <p:nvSpPr>
            <p:cNvPr id="36" name="Google Shape;2378;p91">
              <a:extLst>
                <a:ext uri="{FF2B5EF4-FFF2-40B4-BE49-F238E27FC236}">
                  <a16:creationId xmlns:a16="http://schemas.microsoft.com/office/drawing/2014/main" id="{0F5482E4-3337-12C1-DEE7-BABD65FE8E0A}"/>
                </a:ext>
              </a:extLst>
            </p:cNvPr>
            <p:cNvSpPr/>
            <p:nvPr/>
          </p:nvSpPr>
          <p:spPr>
            <a:xfrm>
              <a:off x="-4588775" y="152400"/>
              <a:ext cx="3095787" cy="1384446"/>
            </a:xfrm>
            <a:custGeom>
              <a:avLst/>
              <a:gdLst/>
              <a:ahLst/>
              <a:cxnLst/>
              <a:rect l="l" t="t" r="r" b="b"/>
              <a:pathLst>
                <a:path w="13729" h="8699" extrusionOk="0">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spcFirstLastPara="1" wrap="square" lIns="99044" tIns="99044" rIns="99044" bIns="99044" anchor="ctr" anchorCtr="0">
              <a:noAutofit/>
            </a:bodyPr>
            <a:lstStyle/>
            <a:p>
              <a:endParaRPr sz="1950"/>
            </a:p>
          </p:txBody>
        </p:sp>
        <p:sp>
          <p:nvSpPr>
            <p:cNvPr id="37" name="Google Shape;2379;p91">
              <a:extLst>
                <a:ext uri="{FF2B5EF4-FFF2-40B4-BE49-F238E27FC236}">
                  <a16:creationId xmlns:a16="http://schemas.microsoft.com/office/drawing/2014/main" id="{E269D877-97BE-50C4-EB56-C41D85BF30D0}"/>
                </a:ext>
              </a:extLst>
            </p:cNvPr>
            <p:cNvSpPr/>
            <p:nvPr/>
          </p:nvSpPr>
          <p:spPr>
            <a:xfrm>
              <a:off x="-4546157" y="336866"/>
              <a:ext cx="3010551" cy="1167243"/>
            </a:xfrm>
            <a:custGeom>
              <a:avLst/>
              <a:gdLst/>
              <a:ahLst/>
              <a:cxnLst/>
              <a:rect l="l" t="t" r="r" b="b"/>
              <a:pathLst>
                <a:path w="13351" h="7771" extrusionOk="0">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spcFirstLastPara="1" wrap="square" lIns="99044" tIns="99044" rIns="99044" bIns="99044" anchor="ctr" anchorCtr="0">
              <a:noAutofit/>
            </a:bodyPr>
            <a:lstStyle/>
            <a:p>
              <a:r>
                <a:rPr lang="en-IN" sz="2000" dirty="0">
                  <a:latin typeface="Arial" panose="020B0604020202020204" pitchFamily="34" charset="0"/>
                  <a:cs typeface="Arial" panose="020B0604020202020204" pitchFamily="34" charset="0"/>
                </a:rPr>
                <a:t>        Disha P U</a:t>
              </a:r>
              <a:endParaRPr sz="2000" dirty="0">
                <a:latin typeface="Arial" panose="020B0604020202020204" pitchFamily="34" charset="0"/>
                <a:cs typeface="Arial" panose="020B0604020202020204" pitchFamily="34" charset="0"/>
              </a:endParaRPr>
            </a:p>
          </p:txBody>
        </p:sp>
        <p:sp>
          <p:nvSpPr>
            <p:cNvPr id="38" name="Google Shape;2380;p91">
              <a:extLst>
                <a:ext uri="{FF2B5EF4-FFF2-40B4-BE49-F238E27FC236}">
                  <a16:creationId xmlns:a16="http://schemas.microsoft.com/office/drawing/2014/main" id="{1F3C6713-3DEE-4FC5-A2D4-C090D78F6DCB}"/>
                </a:ext>
              </a:extLst>
            </p:cNvPr>
            <p:cNvSpPr/>
            <p:nvPr/>
          </p:nvSpPr>
          <p:spPr>
            <a:xfrm>
              <a:off x="-1637096" y="21498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9044" tIns="99044" rIns="99044" bIns="99044" anchor="ctr" anchorCtr="0">
              <a:noAutofit/>
            </a:bodyPr>
            <a:lstStyle/>
            <a:p>
              <a:endParaRPr sz="1950"/>
            </a:p>
          </p:txBody>
        </p:sp>
        <p:sp>
          <p:nvSpPr>
            <p:cNvPr id="39" name="Google Shape;2381;p91">
              <a:extLst>
                <a:ext uri="{FF2B5EF4-FFF2-40B4-BE49-F238E27FC236}">
                  <a16:creationId xmlns:a16="http://schemas.microsoft.com/office/drawing/2014/main" id="{C6326D3D-988F-8D97-7F35-896E96DBE9ED}"/>
                </a:ext>
              </a:extLst>
            </p:cNvPr>
            <p:cNvSpPr/>
            <p:nvPr/>
          </p:nvSpPr>
          <p:spPr>
            <a:xfrm>
              <a:off x="-1764499" y="21498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9044" tIns="99044" rIns="99044" bIns="99044" anchor="ctr" anchorCtr="0">
              <a:noAutofit/>
            </a:bodyPr>
            <a:lstStyle/>
            <a:p>
              <a:endParaRPr sz="1950"/>
            </a:p>
          </p:txBody>
        </p:sp>
        <p:sp>
          <p:nvSpPr>
            <p:cNvPr id="40" name="Google Shape;2382;p91">
              <a:extLst>
                <a:ext uri="{FF2B5EF4-FFF2-40B4-BE49-F238E27FC236}">
                  <a16:creationId xmlns:a16="http://schemas.microsoft.com/office/drawing/2014/main" id="{0A28A6E6-D406-9480-E04D-2098D5EB5B10}"/>
                </a:ext>
              </a:extLst>
            </p:cNvPr>
            <p:cNvSpPr/>
            <p:nvPr/>
          </p:nvSpPr>
          <p:spPr>
            <a:xfrm>
              <a:off x="-1911745" y="21386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9044" tIns="99044" rIns="99044" bIns="99044" anchor="ctr" anchorCtr="0">
              <a:noAutofit/>
            </a:bodyPr>
            <a:lstStyle/>
            <a:p>
              <a:endParaRPr sz="1950"/>
            </a:p>
          </p:txBody>
        </p:sp>
      </p:grpSp>
      <p:sp>
        <p:nvSpPr>
          <p:cNvPr id="47" name="Google Shape;2389;p91">
            <a:extLst>
              <a:ext uri="{FF2B5EF4-FFF2-40B4-BE49-F238E27FC236}">
                <a16:creationId xmlns:a16="http://schemas.microsoft.com/office/drawing/2014/main" id="{56B9980F-126F-3165-7A91-FB6AB8E8C33A}"/>
              </a:ext>
            </a:extLst>
          </p:cNvPr>
          <p:cNvSpPr txBox="1">
            <a:spLocks/>
          </p:cNvSpPr>
          <p:nvPr/>
        </p:nvSpPr>
        <p:spPr>
          <a:xfrm>
            <a:off x="4106885" y="2786585"/>
            <a:ext cx="2075585" cy="714556"/>
          </a:xfrm>
          <a:prstGeom prst="rect">
            <a:avLst/>
          </a:prstGeom>
        </p:spPr>
        <p:txBody>
          <a:bodyPr spcFirstLastPara="1" wrap="square" lIns="99044" tIns="99044" rIns="99044" bIns="99044"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300"/>
              </a:spcAft>
            </a:pPr>
            <a:r>
              <a:rPr lang="en-IN" sz="2000" dirty="0">
                <a:solidFill>
                  <a:schemeClr val="tx1"/>
                </a:solidFill>
                <a:latin typeface="Arial" panose="020B0604020202020204" pitchFamily="34" charset="0"/>
                <a:cs typeface="Arial" panose="020B0604020202020204" pitchFamily="34" charset="0"/>
              </a:rPr>
              <a:t>Hithashree</a:t>
            </a:r>
            <a:endParaRPr lang="en-US" sz="2000" dirty="0">
              <a:solidFill>
                <a:schemeClr val="tx1"/>
              </a:solidFill>
              <a:latin typeface="Arial" panose="020B0604020202020204" pitchFamily="34" charset="0"/>
              <a:cs typeface="Arial" panose="020B0604020202020204" pitchFamily="34" charset="0"/>
            </a:endParaRPr>
          </a:p>
        </p:txBody>
      </p:sp>
      <p:sp>
        <p:nvSpPr>
          <p:cNvPr id="49" name="Google Shape;2391;p91">
            <a:extLst>
              <a:ext uri="{FF2B5EF4-FFF2-40B4-BE49-F238E27FC236}">
                <a16:creationId xmlns:a16="http://schemas.microsoft.com/office/drawing/2014/main" id="{954D721A-5FF1-6718-C783-42EC903F074E}"/>
              </a:ext>
            </a:extLst>
          </p:cNvPr>
          <p:cNvSpPr txBox="1">
            <a:spLocks/>
          </p:cNvSpPr>
          <p:nvPr/>
        </p:nvSpPr>
        <p:spPr>
          <a:xfrm>
            <a:off x="4128144" y="4610664"/>
            <a:ext cx="2075585" cy="651821"/>
          </a:xfrm>
          <a:prstGeom prst="rect">
            <a:avLst/>
          </a:prstGeom>
        </p:spPr>
        <p:txBody>
          <a:bodyPr spcFirstLastPara="1" wrap="square" lIns="99044" tIns="99044" rIns="99044" bIns="99044"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300"/>
              </a:spcAft>
            </a:pPr>
            <a:r>
              <a:rPr lang="en-IN" sz="2000" dirty="0">
                <a:solidFill>
                  <a:schemeClr val="tx1"/>
                </a:solidFill>
                <a:latin typeface="Arial" panose="020B0604020202020204" pitchFamily="34" charset="0"/>
                <a:cs typeface="Arial" panose="020B0604020202020204" pitchFamily="34" charset="0"/>
              </a:rPr>
              <a:t>Nidhi Prabhu K</a:t>
            </a:r>
            <a:endParaRPr lang="en-US" sz="2000" dirty="0">
              <a:solidFill>
                <a:schemeClr val="tx1"/>
              </a:solidFill>
              <a:latin typeface="Arial" panose="020B0604020202020204" pitchFamily="34" charset="0"/>
              <a:cs typeface="Arial" panose="020B0604020202020204" pitchFamily="34" charset="0"/>
            </a:endParaRPr>
          </a:p>
        </p:txBody>
      </p:sp>
      <p:sp>
        <p:nvSpPr>
          <p:cNvPr id="50" name="Google Shape;2385;p91">
            <a:extLst>
              <a:ext uri="{FF2B5EF4-FFF2-40B4-BE49-F238E27FC236}">
                <a16:creationId xmlns:a16="http://schemas.microsoft.com/office/drawing/2014/main" id="{E7561A0C-E2A5-7042-933E-BDF0D62F8DA5}"/>
              </a:ext>
            </a:extLst>
          </p:cNvPr>
          <p:cNvSpPr txBox="1">
            <a:spLocks/>
          </p:cNvSpPr>
          <p:nvPr/>
        </p:nvSpPr>
        <p:spPr>
          <a:xfrm>
            <a:off x="773825" y="4610664"/>
            <a:ext cx="2311824" cy="975703"/>
          </a:xfrm>
          <a:prstGeom prst="rect">
            <a:avLst/>
          </a:prstGeom>
          <a:noFill/>
          <a:ln>
            <a:noFill/>
          </a:ln>
        </p:spPr>
        <p:txBody>
          <a:bodyPr spcFirstLastPara="1" wrap="square" lIns="99044" tIns="99044" rIns="99044" bIns="99044" anchor="t" anchorCtr="0">
            <a:noAutofit/>
          </a:bodyPr>
          <a:lstStyle>
            <a:defPPr marR="0" lvl="0" algn="l" rtl="0">
              <a:lnSpc>
                <a:spcPct val="100000"/>
              </a:lnSpc>
              <a:spcBef>
                <a:spcPts val="0"/>
              </a:spcBef>
              <a:spcAft>
                <a:spcPts val="0"/>
              </a:spcAft>
            </a:defPPr>
            <a:lvl1pPr marL="457200" marR="0" lvl="0" indent="-31115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2pPr>
            <a:lvl3pPr marL="1371600" marR="0" lvl="2"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3pPr>
            <a:lvl4pPr marL="1828800" marR="0" lvl="3"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4pPr>
            <a:lvl5pPr marL="2286000" marR="0" lvl="4"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5pPr>
            <a:lvl6pPr marL="2743200" marR="0" lvl="5"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6pPr>
            <a:lvl7pPr marL="3200400" marR="0" lvl="6"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7pPr>
            <a:lvl8pPr marL="3657600" marR="0" lvl="7"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8pPr>
            <a:lvl9pPr marL="4114800" marR="0" lvl="8"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9pPr>
          </a:lstStyle>
          <a:p>
            <a:pPr marL="0" indent="0">
              <a:spcAft>
                <a:spcPts val="1300"/>
              </a:spcAft>
            </a:pPr>
            <a:r>
              <a:rPr lang="en-IN" sz="2000" dirty="0">
                <a:solidFill>
                  <a:schemeClr val="tx1"/>
                </a:solidFill>
                <a:latin typeface="Arial" panose="020B0604020202020204" pitchFamily="34" charset="0"/>
                <a:cs typeface="Arial" panose="020B0604020202020204" pitchFamily="34" charset="0"/>
              </a:rPr>
              <a:t>Neha Dinesh </a:t>
            </a:r>
            <a:r>
              <a:rPr lang="en-IN" sz="2000" dirty="0" err="1">
                <a:solidFill>
                  <a:schemeClr val="tx1"/>
                </a:solidFill>
                <a:latin typeface="Arial" panose="020B0604020202020204" pitchFamily="34" charset="0"/>
                <a:cs typeface="Arial" panose="020B0604020202020204" pitchFamily="34" charset="0"/>
              </a:rPr>
              <a:t>shettigar</a:t>
            </a:r>
            <a:endParaRPr lang="en-IN" sz="2000" dirty="0">
              <a:solidFill>
                <a:schemeClr val="tx1"/>
              </a:solidFill>
              <a:latin typeface="Arial" panose="020B0604020202020204" pitchFamily="34" charset="0"/>
              <a:cs typeface="Arial" panose="020B0604020202020204" pitchFamily="34" charset="0"/>
            </a:endParaRPr>
          </a:p>
        </p:txBody>
      </p:sp>
      <p:cxnSp>
        <p:nvCxnSpPr>
          <p:cNvPr id="54" name="Straight Connector 53">
            <a:extLst>
              <a:ext uri="{FF2B5EF4-FFF2-40B4-BE49-F238E27FC236}">
                <a16:creationId xmlns:a16="http://schemas.microsoft.com/office/drawing/2014/main" id="{CED8DA5E-C6DA-3F42-5F2F-2E31A04F8DC4}"/>
              </a:ext>
            </a:extLst>
          </p:cNvPr>
          <p:cNvCxnSpPr>
            <a:cxnSpLocks/>
          </p:cNvCxnSpPr>
          <p:nvPr/>
        </p:nvCxnSpPr>
        <p:spPr>
          <a:xfrm>
            <a:off x="773826" y="1984255"/>
            <a:ext cx="5487279" cy="0"/>
          </a:xfrm>
          <a:prstGeom prst="line">
            <a:avLst/>
          </a:prstGeom>
        </p:spPr>
        <p:style>
          <a:lnRef idx="2">
            <a:schemeClr val="dk1"/>
          </a:lnRef>
          <a:fillRef idx="0">
            <a:schemeClr val="dk1"/>
          </a:fillRef>
          <a:effectRef idx="1">
            <a:schemeClr val="dk1"/>
          </a:effectRef>
          <a:fontRef idx="minor">
            <a:schemeClr val="tx1"/>
          </a:fontRef>
        </p:style>
      </p:cxnSp>
      <p:pic>
        <p:nvPicPr>
          <p:cNvPr id="41" name="Picture 40">
            <a:extLst>
              <a:ext uri="{FF2B5EF4-FFF2-40B4-BE49-F238E27FC236}">
                <a16:creationId xmlns:a16="http://schemas.microsoft.com/office/drawing/2014/main" id="{D9EE214F-8B3D-3A9F-9A43-4FF22474E3F3}"/>
              </a:ext>
            </a:extLst>
          </p:cNvPr>
          <p:cNvPicPr>
            <a:picLocks noChangeAspect="1"/>
          </p:cNvPicPr>
          <p:nvPr/>
        </p:nvPicPr>
        <p:blipFill>
          <a:blip r:embed="rId2"/>
          <a:stretch>
            <a:fillRect/>
          </a:stretch>
        </p:blipFill>
        <p:spPr>
          <a:xfrm>
            <a:off x="7036239" y="2339381"/>
            <a:ext cx="2509609" cy="2863039"/>
          </a:xfrm>
          <a:prstGeom prst="rect">
            <a:avLst/>
          </a:prstGeom>
        </p:spPr>
      </p:pic>
    </p:spTree>
    <p:extLst>
      <p:ext uri="{BB962C8B-B14F-4D97-AF65-F5344CB8AC3E}">
        <p14:creationId xmlns:p14="http://schemas.microsoft.com/office/powerpoint/2010/main" val="276456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46"/>
                                        </p:tgtEl>
                                        <p:attrNameLst>
                                          <p:attrName>style.visibility</p:attrName>
                                        </p:attrNameLst>
                                      </p:cBhvr>
                                      <p:to>
                                        <p:strVal val="visible"/>
                                      </p:to>
                                    </p:set>
                                    <p:anim calcmode="lin" valueType="num">
                                      <p:cBhvr additive="base">
                                        <p:cTn id="7" dur="500" fill="hold"/>
                                        <p:tgtEl>
                                          <p:spTgt spid="2346"/>
                                        </p:tgtEl>
                                        <p:attrNameLst>
                                          <p:attrName>ppt_x</p:attrName>
                                        </p:attrNameLst>
                                      </p:cBhvr>
                                      <p:tavLst>
                                        <p:tav tm="0">
                                          <p:val>
                                            <p:strVal val="#ppt_x"/>
                                          </p:val>
                                        </p:tav>
                                        <p:tav tm="100000">
                                          <p:val>
                                            <p:strVal val="#ppt_x"/>
                                          </p:val>
                                        </p:tav>
                                      </p:tavLst>
                                    </p:anim>
                                    <p:anim calcmode="lin" valueType="num">
                                      <p:cBhvr additive="base">
                                        <p:cTn id="8" dur="500" fill="hold"/>
                                        <p:tgtEl>
                                          <p:spTgt spid="23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additive="base">
                                        <p:cTn id="13" dur="500" fill="hold"/>
                                        <p:tgtEl>
                                          <p:spTgt spid="54"/>
                                        </p:tgtEl>
                                        <p:attrNameLst>
                                          <p:attrName>ppt_x</p:attrName>
                                        </p:attrNameLst>
                                      </p:cBhvr>
                                      <p:tavLst>
                                        <p:tav tm="0">
                                          <p:val>
                                            <p:strVal val="#ppt_x"/>
                                          </p:val>
                                        </p:tav>
                                        <p:tav tm="100000">
                                          <p:val>
                                            <p:strVal val="#ppt_x"/>
                                          </p:val>
                                        </p:tav>
                                      </p:tavLst>
                                    </p:anim>
                                    <p:anim calcmode="lin" valueType="num">
                                      <p:cBhvr additive="base">
                                        <p:cTn id="1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additive="base">
                                        <p:cTn id="29" dur="500" fill="hold"/>
                                        <p:tgtEl>
                                          <p:spTgt spid="47"/>
                                        </p:tgtEl>
                                        <p:attrNameLst>
                                          <p:attrName>ppt_x</p:attrName>
                                        </p:attrNameLst>
                                      </p:cBhvr>
                                      <p:tavLst>
                                        <p:tav tm="0">
                                          <p:val>
                                            <p:strVal val="#ppt_x"/>
                                          </p:val>
                                        </p:tav>
                                        <p:tav tm="100000">
                                          <p:val>
                                            <p:strVal val="#ppt_x"/>
                                          </p:val>
                                        </p:tav>
                                      </p:tavLst>
                                    </p:anim>
                                    <p:anim calcmode="lin" valueType="num">
                                      <p:cBhvr additive="base">
                                        <p:cTn id="3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additive="base">
                                        <p:cTn id="39" dur="500" fill="hold"/>
                                        <p:tgtEl>
                                          <p:spTgt spid="50"/>
                                        </p:tgtEl>
                                        <p:attrNameLst>
                                          <p:attrName>ppt_x</p:attrName>
                                        </p:attrNameLst>
                                      </p:cBhvr>
                                      <p:tavLst>
                                        <p:tav tm="0">
                                          <p:val>
                                            <p:strVal val="#ppt_x"/>
                                          </p:val>
                                        </p:tav>
                                        <p:tav tm="100000">
                                          <p:val>
                                            <p:strVal val="#ppt_x"/>
                                          </p:val>
                                        </p:tav>
                                      </p:tavLst>
                                    </p:anim>
                                    <p:anim calcmode="lin" valueType="num">
                                      <p:cBhvr additive="base">
                                        <p:cTn id="4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500" fill="hold"/>
                                        <p:tgtEl>
                                          <p:spTgt spid="49"/>
                                        </p:tgtEl>
                                        <p:attrNameLst>
                                          <p:attrName>ppt_x</p:attrName>
                                        </p:attrNameLst>
                                      </p:cBhvr>
                                      <p:tavLst>
                                        <p:tav tm="0">
                                          <p:val>
                                            <p:strVal val="#ppt_x"/>
                                          </p:val>
                                        </p:tav>
                                        <p:tav tm="100000">
                                          <p:val>
                                            <p:strVal val="#ppt_x"/>
                                          </p:val>
                                        </p:tav>
                                      </p:tavLst>
                                    </p:anim>
                                    <p:anim calcmode="lin" valueType="num">
                                      <p:cBhvr additive="base">
                                        <p:cTn id="5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6" grpId="0"/>
      <p:bldP spid="47" grpId="0"/>
      <p:bldP spid="49" grpId="0"/>
      <p:bldP spid="5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16D191-BCCB-0719-A36B-8CB4DFF9A07B}"/>
              </a:ext>
            </a:extLst>
          </p:cNvPr>
          <p:cNvSpPr txBox="1">
            <a:spLocks/>
          </p:cNvSpPr>
          <p:nvPr/>
        </p:nvSpPr>
        <p:spPr>
          <a:xfrm>
            <a:off x="366632" y="825666"/>
            <a:ext cx="3927317" cy="848700"/>
          </a:xfrm>
          <a:prstGeom prst="rect">
            <a:avLst/>
          </a:prstGeom>
        </p:spPr>
        <p:txBody>
          <a:bodyPr vert="horz" lIns="91440" tIns="45720" rIns="91440" bIns="45720" rtlCol="0" anchor="ctr">
            <a:normAutofit fontScale="62500" lnSpcReduction="20000"/>
          </a:bodyPr>
          <a:lstStyle>
            <a:lvl1pPr algn="ctr" defTabSz="914400" rtl="0" eaLnBrk="1" latinLnBrk="0" hangingPunct="1">
              <a:spcBef>
                <a:spcPct val="0"/>
              </a:spcBef>
              <a:buNone/>
              <a:defRPr sz="4400" kern="1200">
                <a:solidFill>
                  <a:schemeClr val="tx1"/>
                </a:solidFill>
                <a:latin typeface="Roboto"/>
                <a:ea typeface="+mj-ea"/>
                <a:cs typeface="+mj-cs"/>
              </a:defRPr>
            </a:lvl1pPr>
          </a:lstStyle>
          <a:p>
            <a:r>
              <a:rPr lang="en-IN" dirty="0"/>
              <a:t>PROJECT REQUIREMENTS</a:t>
            </a:r>
          </a:p>
        </p:txBody>
      </p:sp>
      <p:sp>
        <p:nvSpPr>
          <p:cNvPr id="5" name="Subtitle 2">
            <a:extLst>
              <a:ext uri="{FF2B5EF4-FFF2-40B4-BE49-F238E27FC236}">
                <a16:creationId xmlns:a16="http://schemas.microsoft.com/office/drawing/2014/main" id="{5B855D88-3683-29B3-E3EF-F6F4ACF0FF68}"/>
              </a:ext>
            </a:extLst>
          </p:cNvPr>
          <p:cNvSpPr txBox="1">
            <a:spLocks/>
          </p:cNvSpPr>
          <p:nvPr/>
        </p:nvSpPr>
        <p:spPr>
          <a:xfrm>
            <a:off x="4402683" y="2338445"/>
            <a:ext cx="5055811" cy="2903768"/>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b="1" kern="1200">
                <a:solidFill>
                  <a:schemeClr val="tx1"/>
                </a:solidFill>
                <a:latin typeface="Open sans"/>
                <a:ea typeface="+mn-ea"/>
                <a:cs typeface="+mn-cs"/>
              </a:defRPr>
            </a:lvl1pPr>
            <a:lvl2pPr marL="742950" indent="-285750" algn="l" defTabSz="914400" rtl="0" eaLnBrk="1" latinLnBrk="0" hangingPunct="1">
              <a:spcBef>
                <a:spcPct val="20000"/>
              </a:spcBef>
              <a:buFont typeface="Arial" pitchFamily="34" charset="0"/>
              <a:buChar char="–"/>
              <a:defRPr sz="2800" b="1" kern="1200">
                <a:solidFill>
                  <a:schemeClr val="tx1"/>
                </a:solidFill>
                <a:latin typeface="Open sans"/>
                <a:ea typeface="+mn-ea"/>
                <a:cs typeface="+mn-cs"/>
              </a:defRPr>
            </a:lvl2pPr>
            <a:lvl3pPr marL="1143000" indent="-228600" algn="l" defTabSz="914400" rtl="0" eaLnBrk="1" latinLnBrk="0" hangingPunct="1">
              <a:spcBef>
                <a:spcPct val="20000"/>
              </a:spcBef>
              <a:buFont typeface="Arial" pitchFamily="34" charset="0"/>
              <a:buChar char="•"/>
              <a:defRPr sz="2400" b="1" kern="1200">
                <a:solidFill>
                  <a:schemeClr val="tx1"/>
                </a:solidFill>
                <a:latin typeface="Open sans"/>
                <a:ea typeface="+mn-ea"/>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Open sans"/>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Open sans"/>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en-IN" sz="2000" b="0" dirty="0">
                <a:latin typeface="Arial" panose="020B0604020202020204" pitchFamily="34" charset="0"/>
                <a:cs typeface="Arial" panose="020B0604020202020204" pitchFamily="34" charset="0"/>
              </a:rPr>
              <a:t>Software USED :  Python interpreter , </a:t>
            </a:r>
            <a:r>
              <a:rPr lang="en-IN" sz="2000" b="0" dirty="0" err="1">
                <a:latin typeface="Arial" panose="020B0604020202020204" pitchFamily="34" charset="0"/>
                <a:cs typeface="Arial" panose="020B0604020202020204" pitchFamily="34" charset="0"/>
              </a:rPr>
              <a:t>jupyter</a:t>
            </a:r>
            <a:r>
              <a:rPr lang="en-IN" sz="2000" b="0" dirty="0">
                <a:latin typeface="Arial" panose="020B0604020202020204" pitchFamily="34" charset="0"/>
                <a:cs typeface="Arial" panose="020B0604020202020204" pitchFamily="34" charset="0"/>
              </a:rPr>
              <a:t> notebook, Vs code , Any browser</a:t>
            </a:r>
          </a:p>
          <a:p>
            <a:pPr algn="just">
              <a:lnSpc>
                <a:spcPct val="150000"/>
              </a:lnSpc>
            </a:pPr>
            <a:r>
              <a:rPr lang="en-IN" sz="2000" b="0" dirty="0">
                <a:latin typeface="Arial" panose="020B0604020202020204" pitchFamily="34" charset="0"/>
                <a:cs typeface="Arial" panose="020B0604020202020204" pitchFamily="34" charset="0"/>
              </a:rPr>
              <a:t>Front-end USED : </a:t>
            </a:r>
            <a:r>
              <a:rPr lang="en-IN" sz="2000" b="0" dirty="0" err="1">
                <a:latin typeface="Arial" panose="020B0604020202020204" pitchFamily="34" charset="0"/>
                <a:cs typeface="Arial" panose="020B0604020202020204" pitchFamily="34" charset="0"/>
              </a:rPr>
              <a:t>streamlit</a:t>
            </a:r>
            <a:r>
              <a:rPr lang="en-IN" sz="2000" b="0" dirty="0">
                <a:latin typeface="Arial" panose="020B0604020202020204" pitchFamily="34" charset="0"/>
                <a:cs typeface="Arial" panose="020B0604020202020204" pitchFamily="34" charset="0"/>
              </a:rPr>
              <a:t> python library</a:t>
            </a:r>
          </a:p>
          <a:p>
            <a:pPr algn="just">
              <a:lnSpc>
                <a:spcPct val="150000"/>
              </a:lnSpc>
            </a:pPr>
            <a:r>
              <a:rPr lang="en-IN" sz="2000" b="0" dirty="0">
                <a:latin typeface="Arial" panose="020B0604020202020204" pitchFamily="34" charset="0"/>
                <a:cs typeface="Arial" panose="020B0604020202020204" pitchFamily="34" charset="0"/>
              </a:rPr>
              <a:t>Back-end USED : Python , NumPy Pandas, Scikit-Learn.</a:t>
            </a:r>
          </a:p>
          <a:p>
            <a:pPr algn="just">
              <a:lnSpc>
                <a:spcPct val="150000"/>
              </a:lnSpc>
            </a:pPr>
            <a:r>
              <a:rPr lang="en-IN" sz="2000" b="0" dirty="0">
                <a:latin typeface="Arial" panose="020B0604020202020204" pitchFamily="34" charset="0"/>
                <a:cs typeface="Arial" panose="020B0604020202020204" pitchFamily="34" charset="0"/>
              </a:rPr>
              <a:t>Database USED :  sqlite3</a:t>
            </a:r>
          </a:p>
          <a:p>
            <a:endParaRPr lang="en-IN" sz="2000" b="0" dirty="0">
              <a:latin typeface="Arial" panose="020B0604020202020204" pitchFamily="34" charset="0"/>
              <a:cs typeface="Arial" panose="020B0604020202020204" pitchFamily="34" charset="0"/>
            </a:endParaRPr>
          </a:p>
          <a:p>
            <a:endParaRPr lang="en-IN" sz="2000" b="0" dirty="0">
              <a:latin typeface="Arial" panose="020B0604020202020204" pitchFamily="34" charset="0"/>
              <a:cs typeface="Arial" panose="020B0604020202020204" pitchFamily="34" charset="0"/>
            </a:endParaRPr>
          </a:p>
        </p:txBody>
      </p:sp>
      <p:cxnSp>
        <p:nvCxnSpPr>
          <p:cNvPr id="153" name="Straight Connector 152">
            <a:extLst>
              <a:ext uri="{FF2B5EF4-FFF2-40B4-BE49-F238E27FC236}">
                <a16:creationId xmlns:a16="http://schemas.microsoft.com/office/drawing/2014/main" id="{603614D4-BA60-C1DE-019E-01BA90422FFB}"/>
              </a:ext>
            </a:extLst>
          </p:cNvPr>
          <p:cNvCxnSpPr>
            <a:cxnSpLocks/>
          </p:cNvCxnSpPr>
          <p:nvPr/>
        </p:nvCxnSpPr>
        <p:spPr>
          <a:xfrm>
            <a:off x="370885" y="1674366"/>
            <a:ext cx="4859483" cy="0"/>
          </a:xfrm>
          <a:prstGeom prst="line">
            <a:avLst/>
          </a:prstGeom>
        </p:spPr>
        <p:style>
          <a:lnRef idx="2">
            <a:schemeClr val="dk1"/>
          </a:lnRef>
          <a:fillRef idx="0">
            <a:schemeClr val="dk1"/>
          </a:fillRef>
          <a:effectRef idx="1">
            <a:schemeClr val="dk1"/>
          </a:effectRef>
          <a:fontRef idx="minor">
            <a:schemeClr val="tx1"/>
          </a:fontRef>
        </p:style>
      </p:cxnSp>
      <p:pic>
        <p:nvPicPr>
          <p:cNvPr id="102" name="Picture 101">
            <a:extLst>
              <a:ext uri="{FF2B5EF4-FFF2-40B4-BE49-F238E27FC236}">
                <a16:creationId xmlns:a16="http://schemas.microsoft.com/office/drawing/2014/main" id="{6E2BD4CE-A58E-2580-7768-7EB7720B0A35}"/>
              </a:ext>
            </a:extLst>
          </p:cNvPr>
          <p:cNvPicPr>
            <a:picLocks noChangeAspect="1"/>
          </p:cNvPicPr>
          <p:nvPr/>
        </p:nvPicPr>
        <p:blipFill>
          <a:blip r:embed="rId2"/>
          <a:stretch>
            <a:fillRect/>
          </a:stretch>
        </p:blipFill>
        <p:spPr>
          <a:xfrm>
            <a:off x="447506" y="2206365"/>
            <a:ext cx="3541970" cy="3392221"/>
          </a:xfrm>
          <a:prstGeom prst="rect">
            <a:avLst/>
          </a:prstGeom>
        </p:spPr>
      </p:pic>
    </p:spTree>
    <p:extLst>
      <p:ext uri="{BB962C8B-B14F-4D97-AF65-F5344CB8AC3E}">
        <p14:creationId xmlns:p14="http://schemas.microsoft.com/office/powerpoint/2010/main" val="266249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27825-F412-C5DC-36E2-BA284E53C89B}"/>
              </a:ext>
            </a:extLst>
          </p:cNvPr>
          <p:cNvSpPr>
            <a:spLocks noGrp="1"/>
          </p:cNvSpPr>
          <p:nvPr>
            <p:ph type="title"/>
          </p:nvPr>
        </p:nvSpPr>
        <p:spPr/>
        <p:txBody>
          <a:bodyPr>
            <a:normAutofit/>
          </a:bodyPr>
          <a:lstStyle/>
          <a:p>
            <a:r>
              <a:rPr lang="en-IN" sz="3600" b="1" dirty="0">
                <a:latin typeface="Arial" panose="020B0604020202020204" pitchFamily="34" charset="0"/>
                <a:ea typeface="Open sans" panose="020B0606030504020204" pitchFamily="34" charset="0"/>
                <a:cs typeface="Arial" panose="020B0604020202020204" pitchFamily="34" charset="0"/>
              </a:rPr>
              <a:t>8. REFERENCES</a:t>
            </a:r>
          </a:p>
        </p:txBody>
      </p:sp>
      <p:sp>
        <p:nvSpPr>
          <p:cNvPr id="3" name="Content Placeholder 2">
            <a:extLst>
              <a:ext uri="{FF2B5EF4-FFF2-40B4-BE49-F238E27FC236}">
                <a16:creationId xmlns:a16="http://schemas.microsoft.com/office/drawing/2014/main" id="{5F88FB52-6C84-5CBA-BA38-10A4495EB225}"/>
              </a:ext>
            </a:extLst>
          </p:cNvPr>
          <p:cNvSpPr>
            <a:spLocks noGrp="1"/>
          </p:cNvSpPr>
          <p:nvPr>
            <p:ph idx="1"/>
          </p:nvPr>
        </p:nvSpPr>
        <p:spPr>
          <a:xfrm>
            <a:off x="495300" y="1494528"/>
            <a:ext cx="8915400" cy="5088834"/>
          </a:xfrm>
        </p:spPr>
        <p:txBody>
          <a:bodyPr>
            <a:normAutofit/>
          </a:bodyPr>
          <a:lstStyle/>
          <a:p>
            <a:pPr algn="just"/>
            <a:r>
              <a:rPr lang="en-IN" sz="2000" b="0" dirty="0">
                <a:latin typeface="Arial" panose="020B0604020202020204" pitchFamily="34" charset="0"/>
                <a:cs typeface="Arial" panose="020B0604020202020204" pitchFamily="34" charset="0"/>
              </a:rPr>
              <a:t>[1]</a:t>
            </a:r>
            <a:r>
              <a:rPr lang="en-US" sz="2000" b="0" dirty="0">
                <a:latin typeface="Arial" panose="020B0604020202020204" pitchFamily="34" charset="0"/>
                <a:cs typeface="Arial" panose="020B0604020202020204" pitchFamily="34" charset="0"/>
              </a:rPr>
              <a:t> Khan, A., et al. (2018). "Multi-Disease Prediction Using Support Vector Machines, Random Forests, and Logistic Regression." Journal of Healthcare Informatics, 34(2), 112-123</a:t>
            </a:r>
            <a:r>
              <a:rPr lang="en-IN" sz="2000" b="0" dirty="0">
                <a:latin typeface="Arial" panose="020B0604020202020204" pitchFamily="34" charset="0"/>
                <a:cs typeface="Arial" panose="020B0604020202020204" pitchFamily="34" charset="0"/>
              </a:rPr>
              <a:t>.</a:t>
            </a:r>
          </a:p>
          <a:p>
            <a:pPr marL="0" indent="0" algn="just">
              <a:buNone/>
            </a:pPr>
            <a:r>
              <a:rPr lang="en-IN" sz="2000" b="0" dirty="0">
                <a:latin typeface="Arial" panose="020B0604020202020204" pitchFamily="34" charset="0"/>
                <a:cs typeface="Arial" panose="020B0604020202020204" pitchFamily="34" charset="0"/>
              </a:rPr>
              <a:t> </a:t>
            </a:r>
          </a:p>
          <a:p>
            <a:pPr algn="just"/>
            <a:r>
              <a:rPr lang="en-IN" sz="2000" b="0" dirty="0">
                <a:latin typeface="Arial" panose="020B0604020202020204" pitchFamily="34" charset="0"/>
                <a:cs typeface="Arial" panose="020B0604020202020204" pitchFamily="34" charset="0"/>
              </a:rPr>
              <a:t>[2]</a:t>
            </a:r>
            <a:r>
              <a:rPr lang="en-US" sz="2000" b="0" dirty="0">
                <a:latin typeface="Arial" panose="020B0604020202020204" pitchFamily="34" charset="0"/>
                <a:cs typeface="Arial" panose="020B0604020202020204" pitchFamily="34" charset="0"/>
              </a:rPr>
              <a:t>   Zhang, L., et al. (2020). "Comparing Decision Trees, Random Forests, and Support Vector Machines for Multi-Disease Prediction." International Journal of Data Science, 45(3), 200-215</a:t>
            </a:r>
            <a:r>
              <a:rPr lang="en-IN" sz="2000" b="0" dirty="0">
                <a:latin typeface="Arial" panose="020B0604020202020204" pitchFamily="34" charset="0"/>
                <a:cs typeface="Arial" panose="020B0604020202020204" pitchFamily="34" charset="0"/>
              </a:rPr>
              <a:t>. </a:t>
            </a:r>
          </a:p>
          <a:p>
            <a:pPr marL="0" indent="0" algn="just">
              <a:buNone/>
            </a:pPr>
            <a:endParaRPr lang="en-IN" sz="2000" b="0" dirty="0">
              <a:latin typeface="Arial" panose="020B0604020202020204" pitchFamily="34" charset="0"/>
              <a:cs typeface="Arial" panose="020B0604020202020204" pitchFamily="34" charset="0"/>
            </a:endParaRPr>
          </a:p>
          <a:p>
            <a:pPr algn="just"/>
            <a:r>
              <a:rPr lang="en-IN" sz="2000" b="0" dirty="0">
                <a:latin typeface="Arial" panose="020B0604020202020204" pitchFamily="34" charset="0"/>
                <a:cs typeface="Arial" panose="020B0604020202020204" pitchFamily="34" charset="0"/>
              </a:rPr>
              <a:t>[3]</a:t>
            </a:r>
            <a:r>
              <a:rPr lang="en-US" sz="2000" b="0" dirty="0">
                <a:latin typeface="Arial" panose="020B0604020202020204" pitchFamily="34" charset="0"/>
                <a:cs typeface="Arial" panose="020B0604020202020204" pitchFamily="34" charset="0"/>
              </a:rPr>
              <a:t> Sharma, P., &amp; </a:t>
            </a:r>
            <a:r>
              <a:rPr lang="en-US" sz="2000" b="0" dirty="0" err="1">
                <a:latin typeface="Arial" panose="020B0604020202020204" pitchFamily="34" charset="0"/>
                <a:cs typeface="Arial" panose="020B0604020202020204" pitchFamily="34" charset="0"/>
              </a:rPr>
              <a:t>Guleria</a:t>
            </a:r>
            <a:r>
              <a:rPr lang="en-US" sz="2000" b="0" dirty="0">
                <a:latin typeface="Arial" panose="020B0604020202020204" pitchFamily="34" charset="0"/>
                <a:cs typeface="Arial" panose="020B0604020202020204" pitchFamily="34" charset="0"/>
              </a:rPr>
              <a:t>, A. (2023). "Deep Learning for Pneumonia Detection Using Chest X-Ray Images: A Review of CNN Models." Journal of Medical Imaging and Health Informatics, 13(2), 456-472</a:t>
            </a:r>
            <a:r>
              <a:rPr lang="en-IN" sz="2000" b="0" dirty="0">
                <a:latin typeface="Arial" panose="020B0604020202020204" pitchFamily="34" charset="0"/>
                <a:cs typeface="Arial" panose="020B0604020202020204" pitchFamily="34" charset="0"/>
              </a:rPr>
              <a:t>. </a:t>
            </a:r>
          </a:p>
          <a:p>
            <a:pPr marL="0" indent="0" algn="just">
              <a:buNone/>
            </a:pPr>
            <a:endParaRPr lang="en-IN" sz="2000" b="0" dirty="0">
              <a:latin typeface="Arial" panose="020B0604020202020204" pitchFamily="34" charset="0"/>
              <a:cs typeface="Arial" panose="020B0604020202020204" pitchFamily="34" charset="0"/>
            </a:endParaRPr>
          </a:p>
          <a:p>
            <a:pPr algn="just"/>
            <a:r>
              <a:rPr lang="en-US" sz="2000" b="0" dirty="0">
                <a:latin typeface="Arial" panose="020B0604020202020204" pitchFamily="34" charset="0"/>
                <a:cs typeface="Arial" panose="020B0604020202020204" pitchFamily="34" charset="0"/>
              </a:rPr>
              <a:t>[4] Sharma, R., et al. (2020). "Development of an Intuitive Disease Prediction Platform Using Streamlit." Healthcare Technology Letters, 7(5), 287-298.</a:t>
            </a:r>
            <a:endParaRPr lang="en-IN" sz="2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6073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59"/>
        <p:cNvGrpSpPr/>
        <p:nvPr/>
      </p:nvGrpSpPr>
      <p:grpSpPr>
        <a:xfrm>
          <a:off x="0" y="0"/>
          <a:ext cx="0" cy="0"/>
          <a:chOff x="0" y="0"/>
          <a:chExt cx="0" cy="0"/>
        </a:xfrm>
      </p:grpSpPr>
      <p:sp>
        <p:nvSpPr>
          <p:cNvPr id="2060" name="Google Shape;2060;p3"/>
          <p:cNvSpPr txBox="1">
            <a:spLocks noGrp="1"/>
          </p:cNvSpPr>
          <p:nvPr>
            <p:ph type="body" idx="1"/>
          </p:nvPr>
        </p:nvSpPr>
        <p:spPr>
          <a:xfrm>
            <a:off x="2343900" y="2632215"/>
            <a:ext cx="5218200" cy="1178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C00000"/>
              </a:buClr>
              <a:buSzPts val="4000"/>
              <a:buNone/>
            </a:pPr>
            <a:r>
              <a:rPr lang="en-US" sz="4000" b="1" dirty="0">
                <a:solidFill>
                  <a:srgbClr val="C00000"/>
                </a:solidFill>
                <a:latin typeface="Arial" panose="020B0604020202020204" pitchFamily="34" charset="0"/>
                <a:ea typeface="Roboto"/>
                <a:cs typeface="Arial" panose="020B0604020202020204" pitchFamily="34" charset="0"/>
                <a:sym typeface="Roboto"/>
              </a:rPr>
              <a:t>THAN</a:t>
            </a:r>
            <a:r>
              <a:rPr lang="en-US" sz="4000" dirty="0">
                <a:solidFill>
                  <a:srgbClr val="C00000"/>
                </a:solidFill>
                <a:latin typeface="Arial" panose="020B0604020202020204" pitchFamily="34" charset="0"/>
                <a:ea typeface="Roboto"/>
                <a:cs typeface="Arial" panose="020B0604020202020204" pitchFamily="34" charset="0"/>
                <a:sym typeface="Roboto"/>
              </a:rPr>
              <a:t>K</a:t>
            </a:r>
            <a:r>
              <a:rPr lang="en-US" sz="4000" b="1" dirty="0">
                <a:solidFill>
                  <a:srgbClr val="C00000"/>
                </a:solidFill>
                <a:latin typeface="Arial" panose="020B0604020202020204" pitchFamily="34" charset="0"/>
                <a:ea typeface="Roboto"/>
                <a:cs typeface="Arial" panose="020B0604020202020204" pitchFamily="34" charset="0"/>
                <a:sym typeface="Roboto"/>
              </a:rPr>
              <a:t> YOU</a:t>
            </a:r>
            <a:endParaRPr sz="4000" b="1" dirty="0">
              <a:solidFill>
                <a:srgbClr val="C00000"/>
              </a:solidFill>
              <a:latin typeface="Arial" panose="020B0604020202020204" pitchFamily="34" charset="0"/>
              <a:ea typeface="Roboto"/>
              <a:cs typeface="Arial" panose="020B0604020202020204" pitchFamily="34" charset="0"/>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79" name="Google Shape;879;p51"/>
          <p:cNvGrpSpPr/>
          <p:nvPr/>
        </p:nvGrpSpPr>
        <p:grpSpPr>
          <a:xfrm>
            <a:off x="1351756" y="1612900"/>
            <a:ext cx="3364075" cy="3642600"/>
            <a:chOff x="1247775" y="1009650"/>
            <a:chExt cx="3105300" cy="3362400"/>
          </a:xfrm>
        </p:grpSpPr>
        <p:sp>
          <p:nvSpPr>
            <p:cNvPr id="880" name="Google Shape;880;p51"/>
            <p:cNvSpPr/>
            <p:nvPr/>
          </p:nvSpPr>
          <p:spPr>
            <a:xfrm>
              <a:off x="1247775" y="1009650"/>
              <a:ext cx="3105300" cy="3362400"/>
            </a:xfrm>
            <a:prstGeom prst="roundRect">
              <a:avLst>
                <a:gd name="adj" fmla="val 4601"/>
              </a:avLst>
            </a:prstGeom>
            <a:solidFill>
              <a:schemeClr val="accent3"/>
            </a:solidFill>
            <a:ln>
              <a:noFill/>
            </a:ln>
          </p:spPr>
          <p:txBody>
            <a:bodyPr spcFirstLastPara="1" wrap="square" lIns="99044" tIns="99044" rIns="99044" bIns="99044" anchor="ctr" anchorCtr="0">
              <a:noAutofit/>
            </a:bodyPr>
            <a:lstStyle/>
            <a:p>
              <a:endParaRPr sz="1950" b="1">
                <a:solidFill>
                  <a:srgbClr val="FF0000"/>
                </a:solidFill>
                <a:highlight>
                  <a:srgbClr val="FFFF00"/>
                </a:highlight>
              </a:endParaRPr>
            </a:p>
          </p:txBody>
        </p:sp>
        <p:sp>
          <p:nvSpPr>
            <p:cNvPr id="881" name="Google Shape;881;p51"/>
            <p:cNvSpPr/>
            <p:nvPr/>
          </p:nvSpPr>
          <p:spPr>
            <a:xfrm>
              <a:off x="1304925" y="1228725"/>
              <a:ext cx="2979600" cy="3076500"/>
            </a:xfrm>
            <a:prstGeom prst="roundRect">
              <a:avLst>
                <a:gd name="adj" fmla="val 4795"/>
              </a:avLst>
            </a:prstGeom>
            <a:solidFill>
              <a:schemeClr val="lt1"/>
            </a:solidFill>
            <a:ln>
              <a:noFill/>
            </a:ln>
          </p:spPr>
          <p:txBody>
            <a:bodyPr spcFirstLastPara="1" wrap="square" lIns="99044" tIns="99044" rIns="99044" bIns="99044" anchor="ctr" anchorCtr="0">
              <a:noAutofit/>
            </a:bodyPr>
            <a:lstStyle/>
            <a:p>
              <a:endParaRPr sz="1950" b="1" dirty="0">
                <a:solidFill>
                  <a:srgbClr val="FF0000"/>
                </a:solidFill>
                <a:highlight>
                  <a:srgbClr val="FFFF00"/>
                </a:highlight>
              </a:endParaRPr>
            </a:p>
          </p:txBody>
        </p:sp>
        <p:sp>
          <p:nvSpPr>
            <p:cNvPr id="882" name="Google Shape;882;p51"/>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9044" tIns="99044" rIns="99044" bIns="99044" anchor="ctr" anchorCtr="0">
              <a:noAutofit/>
            </a:bodyPr>
            <a:lstStyle/>
            <a:p>
              <a:endParaRPr sz="1950" b="1">
                <a:solidFill>
                  <a:srgbClr val="FF0000"/>
                </a:solidFill>
                <a:highlight>
                  <a:srgbClr val="FFFF00"/>
                </a:highlight>
              </a:endParaRPr>
            </a:p>
          </p:txBody>
        </p:sp>
        <p:sp>
          <p:nvSpPr>
            <p:cNvPr id="883" name="Google Shape;883;p51"/>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9044" tIns="99044" rIns="99044" bIns="99044" anchor="ctr" anchorCtr="0">
              <a:noAutofit/>
            </a:bodyPr>
            <a:lstStyle/>
            <a:p>
              <a:endParaRPr sz="1950" b="1">
                <a:solidFill>
                  <a:srgbClr val="FF0000"/>
                </a:solidFill>
                <a:highlight>
                  <a:srgbClr val="FFFF00"/>
                </a:highlight>
              </a:endParaRPr>
            </a:p>
          </p:txBody>
        </p:sp>
        <p:sp>
          <p:nvSpPr>
            <p:cNvPr id="884" name="Google Shape;884;p51"/>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9044" tIns="99044" rIns="99044" bIns="99044" anchor="ctr" anchorCtr="0">
              <a:noAutofit/>
            </a:bodyPr>
            <a:lstStyle/>
            <a:p>
              <a:endParaRPr sz="1950" b="1">
                <a:solidFill>
                  <a:srgbClr val="FF0000"/>
                </a:solidFill>
                <a:highlight>
                  <a:srgbClr val="FFFF00"/>
                </a:highlight>
              </a:endParaRPr>
            </a:p>
          </p:txBody>
        </p:sp>
      </p:grpSp>
      <p:grpSp>
        <p:nvGrpSpPr>
          <p:cNvPr id="885" name="Google Shape;885;p51"/>
          <p:cNvGrpSpPr/>
          <p:nvPr/>
        </p:nvGrpSpPr>
        <p:grpSpPr>
          <a:xfrm>
            <a:off x="5188165" y="1612900"/>
            <a:ext cx="3364075" cy="3642600"/>
            <a:chOff x="1247775" y="1009650"/>
            <a:chExt cx="3105300" cy="3362400"/>
          </a:xfrm>
        </p:grpSpPr>
        <p:sp>
          <p:nvSpPr>
            <p:cNvPr id="886" name="Google Shape;886;p51"/>
            <p:cNvSpPr/>
            <p:nvPr/>
          </p:nvSpPr>
          <p:spPr>
            <a:xfrm>
              <a:off x="1247775" y="1009650"/>
              <a:ext cx="3105300" cy="3362400"/>
            </a:xfrm>
            <a:prstGeom prst="roundRect">
              <a:avLst>
                <a:gd name="adj" fmla="val 4601"/>
              </a:avLst>
            </a:prstGeom>
            <a:solidFill>
              <a:schemeClr val="accent3"/>
            </a:solidFill>
            <a:ln>
              <a:noFill/>
            </a:ln>
          </p:spPr>
          <p:txBody>
            <a:bodyPr spcFirstLastPara="1" wrap="square" lIns="99044" tIns="99044" rIns="99044" bIns="99044" anchor="ctr" anchorCtr="0">
              <a:noAutofit/>
            </a:bodyPr>
            <a:lstStyle/>
            <a:p>
              <a:endParaRPr sz="1950" b="1">
                <a:solidFill>
                  <a:srgbClr val="FF0000"/>
                </a:solidFill>
              </a:endParaRPr>
            </a:p>
          </p:txBody>
        </p:sp>
        <p:sp>
          <p:nvSpPr>
            <p:cNvPr id="887" name="Google Shape;887;p51"/>
            <p:cNvSpPr/>
            <p:nvPr/>
          </p:nvSpPr>
          <p:spPr>
            <a:xfrm>
              <a:off x="1304925" y="1228725"/>
              <a:ext cx="2979600" cy="3076500"/>
            </a:xfrm>
            <a:prstGeom prst="roundRect">
              <a:avLst>
                <a:gd name="adj" fmla="val 4795"/>
              </a:avLst>
            </a:prstGeom>
            <a:solidFill>
              <a:schemeClr val="lt1"/>
            </a:solidFill>
            <a:ln>
              <a:noFill/>
            </a:ln>
          </p:spPr>
          <p:txBody>
            <a:bodyPr spcFirstLastPara="1" wrap="square" lIns="99044" tIns="99044" rIns="99044" bIns="99044" anchor="ctr" anchorCtr="0">
              <a:noAutofit/>
            </a:bodyPr>
            <a:lstStyle/>
            <a:p>
              <a:endParaRPr sz="1950" b="1">
                <a:solidFill>
                  <a:srgbClr val="FF0000"/>
                </a:solidFill>
              </a:endParaRPr>
            </a:p>
          </p:txBody>
        </p:sp>
        <p:sp>
          <p:nvSpPr>
            <p:cNvPr id="888" name="Google Shape;888;p51"/>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9044" tIns="99044" rIns="99044" bIns="99044" anchor="ctr" anchorCtr="0">
              <a:noAutofit/>
            </a:bodyPr>
            <a:lstStyle/>
            <a:p>
              <a:endParaRPr sz="1950" b="1">
                <a:solidFill>
                  <a:srgbClr val="FF0000"/>
                </a:solidFill>
              </a:endParaRPr>
            </a:p>
          </p:txBody>
        </p:sp>
        <p:sp>
          <p:nvSpPr>
            <p:cNvPr id="889" name="Google Shape;889;p51"/>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9044" tIns="99044" rIns="99044" bIns="99044" anchor="ctr" anchorCtr="0">
              <a:noAutofit/>
            </a:bodyPr>
            <a:lstStyle/>
            <a:p>
              <a:endParaRPr sz="1950" b="1">
                <a:solidFill>
                  <a:srgbClr val="FF0000"/>
                </a:solidFill>
              </a:endParaRPr>
            </a:p>
          </p:txBody>
        </p:sp>
        <p:sp>
          <p:nvSpPr>
            <p:cNvPr id="890" name="Google Shape;890;p51"/>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9044" tIns="99044" rIns="99044" bIns="99044" anchor="ctr" anchorCtr="0">
              <a:noAutofit/>
            </a:bodyPr>
            <a:lstStyle/>
            <a:p>
              <a:endParaRPr sz="1950" b="1">
                <a:solidFill>
                  <a:srgbClr val="FF0000"/>
                </a:solidFill>
              </a:endParaRPr>
            </a:p>
          </p:txBody>
        </p:sp>
      </p:grpSp>
      <p:sp>
        <p:nvSpPr>
          <p:cNvPr id="891" name="Google Shape;891;p51"/>
          <p:cNvSpPr/>
          <p:nvPr/>
        </p:nvSpPr>
        <p:spPr>
          <a:xfrm>
            <a:off x="2690147" y="2310933"/>
            <a:ext cx="691275" cy="691275"/>
          </a:xfrm>
          <a:prstGeom prst="ellipse">
            <a:avLst/>
          </a:prstGeom>
          <a:solidFill>
            <a:schemeClr val="dk1"/>
          </a:solidFill>
          <a:ln>
            <a:noFill/>
          </a:ln>
        </p:spPr>
        <p:txBody>
          <a:bodyPr spcFirstLastPara="1" wrap="square" lIns="99044" tIns="99044" rIns="99044" bIns="99044" anchor="ctr" anchorCtr="0">
            <a:noAutofit/>
          </a:bodyPr>
          <a:lstStyle/>
          <a:p>
            <a:endParaRPr sz="1950" b="1">
              <a:solidFill>
                <a:srgbClr val="FF0000"/>
              </a:solidFill>
            </a:endParaRPr>
          </a:p>
        </p:txBody>
      </p:sp>
      <p:sp>
        <p:nvSpPr>
          <p:cNvPr id="892" name="Google Shape;892;p51"/>
          <p:cNvSpPr/>
          <p:nvPr/>
        </p:nvSpPr>
        <p:spPr>
          <a:xfrm>
            <a:off x="6524552" y="2310933"/>
            <a:ext cx="691275" cy="691275"/>
          </a:xfrm>
          <a:prstGeom prst="ellipse">
            <a:avLst/>
          </a:prstGeom>
          <a:solidFill>
            <a:schemeClr val="dk1"/>
          </a:solidFill>
          <a:ln>
            <a:noFill/>
          </a:ln>
        </p:spPr>
        <p:txBody>
          <a:bodyPr spcFirstLastPara="1" wrap="square" lIns="99044" tIns="99044" rIns="99044" bIns="99044" anchor="ctr" anchorCtr="0">
            <a:noAutofit/>
          </a:bodyPr>
          <a:lstStyle/>
          <a:p>
            <a:endParaRPr sz="1950" b="1">
              <a:solidFill>
                <a:srgbClr val="FF0000"/>
              </a:solidFill>
            </a:endParaRPr>
          </a:p>
        </p:txBody>
      </p:sp>
      <p:sp>
        <p:nvSpPr>
          <p:cNvPr id="893" name="Google Shape;893;p51"/>
          <p:cNvSpPr txBox="1">
            <a:spLocks noGrp="1"/>
          </p:cNvSpPr>
          <p:nvPr>
            <p:ph type="title"/>
          </p:nvPr>
        </p:nvSpPr>
        <p:spPr>
          <a:xfrm>
            <a:off x="5481647" y="3200010"/>
            <a:ext cx="2777125" cy="507000"/>
          </a:xfrm>
          <a:prstGeom prst="rect">
            <a:avLst/>
          </a:prstGeom>
        </p:spPr>
        <p:txBody>
          <a:bodyPr spcFirstLastPara="1" vert="horz" wrap="square" lIns="99044" tIns="99044" rIns="99044" bIns="99044" rtlCol="0" anchor="t" anchorCtr="0">
            <a:noAutofit/>
          </a:bodyPr>
          <a:lstStyle/>
          <a:p>
            <a:r>
              <a:rPr lang="en" b="1">
                <a:solidFill>
                  <a:srgbClr val="FF0000"/>
                </a:solidFill>
              </a:rPr>
              <a:t>VISION</a:t>
            </a:r>
            <a:endParaRPr b="1">
              <a:solidFill>
                <a:srgbClr val="FF0000"/>
              </a:solidFill>
            </a:endParaRPr>
          </a:p>
        </p:txBody>
      </p:sp>
      <p:grpSp>
        <p:nvGrpSpPr>
          <p:cNvPr id="894" name="Google Shape;894;p51"/>
          <p:cNvGrpSpPr/>
          <p:nvPr/>
        </p:nvGrpSpPr>
        <p:grpSpPr>
          <a:xfrm>
            <a:off x="2806623" y="2426823"/>
            <a:ext cx="458336" cy="459506"/>
            <a:chOff x="-1591550" y="3597475"/>
            <a:chExt cx="293825" cy="294575"/>
          </a:xfrm>
        </p:grpSpPr>
        <p:sp>
          <p:nvSpPr>
            <p:cNvPr id="895" name="Google Shape;895;p5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spcFirstLastPara="1" wrap="square" lIns="99044" tIns="99044" rIns="99044" bIns="99044" anchor="ctr" anchorCtr="0">
              <a:noAutofit/>
            </a:bodyPr>
            <a:lstStyle/>
            <a:p>
              <a:endParaRPr sz="1950" b="1">
                <a:solidFill>
                  <a:srgbClr val="FF0000"/>
                </a:solidFill>
              </a:endParaRPr>
            </a:p>
          </p:txBody>
        </p:sp>
        <p:sp>
          <p:nvSpPr>
            <p:cNvPr id="896" name="Google Shape;896;p5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spcFirstLastPara="1" wrap="square" lIns="99044" tIns="99044" rIns="99044" bIns="99044" anchor="ctr" anchorCtr="0">
              <a:noAutofit/>
            </a:bodyPr>
            <a:lstStyle/>
            <a:p>
              <a:endParaRPr sz="1950" b="1">
                <a:solidFill>
                  <a:srgbClr val="FF0000"/>
                </a:solidFill>
              </a:endParaRPr>
            </a:p>
          </p:txBody>
        </p:sp>
        <p:sp>
          <p:nvSpPr>
            <p:cNvPr id="897" name="Google Shape;897;p5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spcFirstLastPara="1" wrap="square" lIns="99044" tIns="99044" rIns="99044" bIns="99044" anchor="ctr" anchorCtr="0">
              <a:noAutofit/>
            </a:bodyPr>
            <a:lstStyle/>
            <a:p>
              <a:endParaRPr sz="1950" b="1">
                <a:solidFill>
                  <a:srgbClr val="FF0000"/>
                </a:solidFill>
              </a:endParaRPr>
            </a:p>
          </p:txBody>
        </p:sp>
      </p:grpSp>
      <p:grpSp>
        <p:nvGrpSpPr>
          <p:cNvPr id="898" name="Google Shape;898;p51"/>
          <p:cNvGrpSpPr/>
          <p:nvPr/>
        </p:nvGrpSpPr>
        <p:grpSpPr>
          <a:xfrm>
            <a:off x="6685552" y="2559663"/>
            <a:ext cx="369298" cy="193821"/>
            <a:chOff x="2084325" y="363300"/>
            <a:chExt cx="484150" cy="254100"/>
          </a:xfrm>
        </p:grpSpPr>
        <p:sp>
          <p:nvSpPr>
            <p:cNvPr id="899" name="Google Shape;899;p5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9044" tIns="99044" rIns="99044" bIns="99044" anchor="ctr" anchorCtr="0">
              <a:noAutofit/>
            </a:bodyPr>
            <a:lstStyle/>
            <a:p>
              <a:endParaRPr sz="1950" b="1">
                <a:solidFill>
                  <a:srgbClr val="FF0000"/>
                </a:solidFill>
              </a:endParaRPr>
            </a:p>
          </p:txBody>
        </p:sp>
        <p:sp>
          <p:nvSpPr>
            <p:cNvPr id="900" name="Google Shape;900;p5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9044" tIns="99044" rIns="99044" bIns="99044" anchor="ctr" anchorCtr="0">
              <a:noAutofit/>
            </a:bodyPr>
            <a:lstStyle/>
            <a:p>
              <a:endParaRPr sz="1950" b="1">
                <a:solidFill>
                  <a:srgbClr val="FF0000"/>
                </a:solidFill>
              </a:endParaRPr>
            </a:p>
          </p:txBody>
        </p:sp>
      </p:grpSp>
      <p:sp>
        <p:nvSpPr>
          <p:cNvPr id="901" name="Google Shape;901;p51"/>
          <p:cNvSpPr txBox="1">
            <a:spLocks noGrp="1"/>
          </p:cNvSpPr>
          <p:nvPr>
            <p:ph type="subTitle" idx="2"/>
          </p:nvPr>
        </p:nvSpPr>
        <p:spPr>
          <a:xfrm>
            <a:off x="5481641" y="3904800"/>
            <a:ext cx="2777125" cy="948350"/>
          </a:xfrm>
          <a:prstGeom prst="rect">
            <a:avLst/>
          </a:prstGeom>
        </p:spPr>
        <p:txBody>
          <a:bodyPr spcFirstLastPara="1" vert="horz" wrap="square" lIns="99044" tIns="99044" rIns="99044" bIns="99044" rtlCol="0" anchor="t" anchorCtr="0">
            <a:noAutofit/>
          </a:bodyPr>
          <a:lstStyle/>
          <a:p>
            <a:pPr marL="0" indent="0"/>
            <a:r>
              <a:rPr lang="en-US" dirty="0">
                <a:solidFill>
                  <a:srgbClr val="FF0000"/>
                </a:solidFill>
              </a:rPr>
              <a:t>To extend the role of the technology in the medical field</a:t>
            </a:r>
            <a:endParaRPr lang="en-IN" dirty="0">
              <a:solidFill>
                <a:srgbClr val="FF0000"/>
              </a:solidFill>
            </a:endParaRPr>
          </a:p>
        </p:txBody>
      </p:sp>
      <p:sp>
        <p:nvSpPr>
          <p:cNvPr id="902" name="Google Shape;902;p51"/>
          <p:cNvSpPr txBox="1">
            <a:spLocks noGrp="1"/>
          </p:cNvSpPr>
          <p:nvPr>
            <p:ph type="subTitle" idx="1"/>
          </p:nvPr>
        </p:nvSpPr>
        <p:spPr>
          <a:xfrm>
            <a:off x="1645231" y="3904800"/>
            <a:ext cx="2777125" cy="948350"/>
          </a:xfrm>
          <a:prstGeom prst="rect">
            <a:avLst/>
          </a:prstGeom>
        </p:spPr>
        <p:txBody>
          <a:bodyPr spcFirstLastPara="1" vert="horz" wrap="square" lIns="99044" tIns="99044" rIns="99044" bIns="99044" rtlCol="0" anchor="t" anchorCtr="0">
            <a:noAutofit/>
          </a:bodyPr>
          <a:lstStyle/>
          <a:p>
            <a:pPr marL="0" indent="0"/>
            <a:r>
              <a:rPr lang="en-US" dirty="0">
                <a:solidFill>
                  <a:srgbClr val="FF0000"/>
                </a:solidFill>
              </a:rPr>
              <a:t>To help out the poor and helpless people with the normal medical checkup</a:t>
            </a:r>
          </a:p>
        </p:txBody>
      </p:sp>
      <p:sp>
        <p:nvSpPr>
          <p:cNvPr id="903" name="Google Shape;903;p51"/>
          <p:cNvSpPr txBox="1">
            <a:spLocks noGrp="1"/>
          </p:cNvSpPr>
          <p:nvPr>
            <p:ph type="title" idx="3"/>
          </p:nvPr>
        </p:nvSpPr>
        <p:spPr>
          <a:xfrm>
            <a:off x="1645231" y="3200010"/>
            <a:ext cx="2777125" cy="507000"/>
          </a:xfrm>
          <a:prstGeom prst="rect">
            <a:avLst/>
          </a:prstGeom>
        </p:spPr>
        <p:txBody>
          <a:bodyPr spcFirstLastPara="1" vert="horz" wrap="square" lIns="99044" tIns="99044" rIns="99044" bIns="99044" rtlCol="0" anchor="t" anchorCtr="0">
            <a:noAutofit/>
          </a:bodyPr>
          <a:lstStyle/>
          <a:p>
            <a:r>
              <a:rPr lang="en" b="1" dirty="0">
                <a:solidFill>
                  <a:srgbClr val="FF0000"/>
                </a:solidFill>
              </a:rPr>
              <a:t>MISSION</a:t>
            </a:r>
            <a:endParaRPr b="1"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anim calcmode="lin" valueType="num">
                                      <p:cBhvr additive="base">
                                        <p:cTn id="7" dur="500" fill="hold"/>
                                        <p:tgtEl>
                                          <p:spTgt spid="879"/>
                                        </p:tgtEl>
                                        <p:attrNameLst>
                                          <p:attrName>ppt_x</p:attrName>
                                        </p:attrNameLst>
                                      </p:cBhvr>
                                      <p:tavLst>
                                        <p:tav tm="0">
                                          <p:val>
                                            <p:strVal val="#ppt_x"/>
                                          </p:val>
                                        </p:tav>
                                        <p:tav tm="100000">
                                          <p:val>
                                            <p:strVal val="#ppt_x"/>
                                          </p:val>
                                        </p:tav>
                                      </p:tavLst>
                                    </p:anim>
                                    <p:anim calcmode="lin" valueType="num">
                                      <p:cBhvr additive="base">
                                        <p:cTn id="8" dur="500" fill="hold"/>
                                        <p:tgtEl>
                                          <p:spTgt spid="87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91"/>
                                        </p:tgtEl>
                                        <p:attrNameLst>
                                          <p:attrName>style.visibility</p:attrName>
                                        </p:attrNameLst>
                                      </p:cBhvr>
                                      <p:to>
                                        <p:strVal val="visible"/>
                                      </p:to>
                                    </p:set>
                                    <p:anim calcmode="lin" valueType="num">
                                      <p:cBhvr additive="base">
                                        <p:cTn id="11" dur="500" fill="hold"/>
                                        <p:tgtEl>
                                          <p:spTgt spid="891"/>
                                        </p:tgtEl>
                                        <p:attrNameLst>
                                          <p:attrName>ppt_x</p:attrName>
                                        </p:attrNameLst>
                                      </p:cBhvr>
                                      <p:tavLst>
                                        <p:tav tm="0">
                                          <p:val>
                                            <p:strVal val="#ppt_x"/>
                                          </p:val>
                                        </p:tav>
                                        <p:tav tm="100000">
                                          <p:val>
                                            <p:strVal val="#ppt_x"/>
                                          </p:val>
                                        </p:tav>
                                      </p:tavLst>
                                    </p:anim>
                                    <p:anim calcmode="lin" valueType="num">
                                      <p:cBhvr additive="base">
                                        <p:cTn id="12" dur="500" fill="hold"/>
                                        <p:tgtEl>
                                          <p:spTgt spid="89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94"/>
                                        </p:tgtEl>
                                        <p:attrNameLst>
                                          <p:attrName>style.visibility</p:attrName>
                                        </p:attrNameLst>
                                      </p:cBhvr>
                                      <p:to>
                                        <p:strVal val="visible"/>
                                      </p:to>
                                    </p:set>
                                    <p:anim calcmode="lin" valueType="num">
                                      <p:cBhvr additive="base">
                                        <p:cTn id="15" dur="500" fill="hold"/>
                                        <p:tgtEl>
                                          <p:spTgt spid="894"/>
                                        </p:tgtEl>
                                        <p:attrNameLst>
                                          <p:attrName>ppt_x</p:attrName>
                                        </p:attrNameLst>
                                      </p:cBhvr>
                                      <p:tavLst>
                                        <p:tav tm="0">
                                          <p:val>
                                            <p:strVal val="#ppt_x"/>
                                          </p:val>
                                        </p:tav>
                                        <p:tav tm="100000">
                                          <p:val>
                                            <p:strVal val="#ppt_x"/>
                                          </p:val>
                                        </p:tav>
                                      </p:tavLst>
                                    </p:anim>
                                    <p:anim calcmode="lin" valueType="num">
                                      <p:cBhvr additive="base">
                                        <p:cTn id="16" dur="500" fill="hold"/>
                                        <p:tgtEl>
                                          <p:spTgt spid="89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02">
                                            <p:txEl>
                                              <p:pRg st="0" end="0"/>
                                            </p:txEl>
                                          </p:spTgt>
                                        </p:tgtEl>
                                        <p:attrNameLst>
                                          <p:attrName>style.visibility</p:attrName>
                                        </p:attrNameLst>
                                      </p:cBhvr>
                                      <p:to>
                                        <p:strVal val="visible"/>
                                      </p:to>
                                    </p:set>
                                    <p:anim calcmode="lin" valueType="num">
                                      <p:cBhvr additive="base">
                                        <p:cTn id="19" dur="500" fill="hold"/>
                                        <p:tgtEl>
                                          <p:spTgt spid="90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02">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03"/>
                                        </p:tgtEl>
                                        <p:attrNameLst>
                                          <p:attrName>style.visibility</p:attrName>
                                        </p:attrNameLst>
                                      </p:cBhvr>
                                      <p:to>
                                        <p:strVal val="visible"/>
                                      </p:to>
                                    </p:set>
                                    <p:anim calcmode="lin" valueType="num">
                                      <p:cBhvr additive="base">
                                        <p:cTn id="23" dur="500" fill="hold"/>
                                        <p:tgtEl>
                                          <p:spTgt spid="903"/>
                                        </p:tgtEl>
                                        <p:attrNameLst>
                                          <p:attrName>ppt_x</p:attrName>
                                        </p:attrNameLst>
                                      </p:cBhvr>
                                      <p:tavLst>
                                        <p:tav tm="0">
                                          <p:val>
                                            <p:strVal val="#ppt_x"/>
                                          </p:val>
                                        </p:tav>
                                        <p:tav tm="100000">
                                          <p:val>
                                            <p:strVal val="#ppt_x"/>
                                          </p:val>
                                        </p:tav>
                                      </p:tavLst>
                                    </p:anim>
                                    <p:anim calcmode="lin" valueType="num">
                                      <p:cBhvr additive="base">
                                        <p:cTn id="24" dur="500" fill="hold"/>
                                        <p:tgtEl>
                                          <p:spTgt spid="90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85"/>
                                        </p:tgtEl>
                                        <p:attrNameLst>
                                          <p:attrName>style.visibility</p:attrName>
                                        </p:attrNameLst>
                                      </p:cBhvr>
                                      <p:to>
                                        <p:strVal val="visible"/>
                                      </p:to>
                                    </p:set>
                                    <p:anim calcmode="lin" valueType="num">
                                      <p:cBhvr additive="base">
                                        <p:cTn id="29" dur="500" fill="hold"/>
                                        <p:tgtEl>
                                          <p:spTgt spid="885"/>
                                        </p:tgtEl>
                                        <p:attrNameLst>
                                          <p:attrName>ppt_x</p:attrName>
                                        </p:attrNameLst>
                                      </p:cBhvr>
                                      <p:tavLst>
                                        <p:tav tm="0">
                                          <p:val>
                                            <p:strVal val="#ppt_x"/>
                                          </p:val>
                                        </p:tav>
                                        <p:tav tm="100000">
                                          <p:val>
                                            <p:strVal val="#ppt_x"/>
                                          </p:val>
                                        </p:tav>
                                      </p:tavLst>
                                    </p:anim>
                                    <p:anim calcmode="lin" valueType="num">
                                      <p:cBhvr additive="base">
                                        <p:cTn id="30" dur="500" fill="hold"/>
                                        <p:tgtEl>
                                          <p:spTgt spid="88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92"/>
                                        </p:tgtEl>
                                        <p:attrNameLst>
                                          <p:attrName>style.visibility</p:attrName>
                                        </p:attrNameLst>
                                      </p:cBhvr>
                                      <p:to>
                                        <p:strVal val="visible"/>
                                      </p:to>
                                    </p:set>
                                    <p:anim calcmode="lin" valueType="num">
                                      <p:cBhvr additive="base">
                                        <p:cTn id="33" dur="500" fill="hold"/>
                                        <p:tgtEl>
                                          <p:spTgt spid="892"/>
                                        </p:tgtEl>
                                        <p:attrNameLst>
                                          <p:attrName>ppt_x</p:attrName>
                                        </p:attrNameLst>
                                      </p:cBhvr>
                                      <p:tavLst>
                                        <p:tav tm="0">
                                          <p:val>
                                            <p:strVal val="#ppt_x"/>
                                          </p:val>
                                        </p:tav>
                                        <p:tav tm="100000">
                                          <p:val>
                                            <p:strVal val="#ppt_x"/>
                                          </p:val>
                                        </p:tav>
                                      </p:tavLst>
                                    </p:anim>
                                    <p:anim calcmode="lin" valueType="num">
                                      <p:cBhvr additive="base">
                                        <p:cTn id="34" dur="500" fill="hold"/>
                                        <p:tgtEl>
                                          <p:spTgt spid="89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93"/>
                                        </p:tgtEl>
                                        <p:attrNameLst>
                                          <p:attrName>style.visibility</p:attrName>
                                        </p:attrNameLst>
                                      </p:cBhvr>
                                      <p:to>
                                        <p:strVal val="visible"/>
                                      </p:to>
                                    </p:set>
                                    <p:anim calcmode="lin" valueType="num">
                                      <p:cBhvr additive="base">
                                        <p:cTn id="37" dur="500" fill="hold"/>
                                        <p:tgtEl>
                                          <p:spTgt spid="893"/>
                                        </p:tgtEl>
                                        <p:attrNameLst>
                                          <p:attrName>ppt_x</p:attrName>
                                        </p:attrNameLst>
                                      </p:cBhvr>
                                      <p:tavLst>
                                        <p:tav tm="0">
                                          <p:val>
                                            <p:strVal val="#ppt_x"/>
                                          </p:val>
                                        </p:tav>
                                        <p:tav tm="100000">
                                          <p:val>
                                            <p:strVal val="#ppt_x"/>
                                          </p:val>
                                        </p:tav>
                                      </p:tavLst>
                                    </p:anim>
                                    <p:anim calcmode="lin" valueType="num">
                                      <p:cBhvr additive="base">
                                        <p:cTn id="38" dur="500" fill="hold"/>
                                        <p:tgtEl>
                                          <p:spTgt spid="89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98"/>
                                        </p:tgtEl>
                                        <p:attrNameLst>
                                          <p:attrName>style.visibility</p:attrName>
                                        </p:attrNameLst>
                                      </p:cBhvr>
                                      <p:to>
                                        <p:strVal val="visible"/>
                                      </p:to>
                                    </p:set>
                                    <p:anim calcmode="lin" valueType="num">
                                      <p:cBhvr additive="base">
                                        <p:cTn id="41" dur="500" fill="hold"/>
                                        <p:tgtEl>
                                          <p:spTgt spid="898"/>
                                        </p:tgtEl>
                                        <p:attrNameLst>
                                          <p:attrName>ppt_x</p:attrName>
                                        </p:attrNameLst>
                                      </p:cBhvr>
                                      <p:tavLst>
                                        <p:tav tm="0">
                                          <p:val>
                                            <p:strVal val="#ppt_x"/>
                                          </p:val>
                                        </p:tav>
                                        <p:tav tm="100000">
                                          <p:val>
                                            <p:strVal val="#ppt_x"/>
                                          </p:val>
                                        </p:tav>
                                      </p:tavLst>
                                    </p:anim>
                                    <p:anim calcmode="lin" valueType="num">
                                      <p:cBhvr additive="base">
                                        <p:cTn id="42" dur="500" fill="hold"/>
                                        <p:tgtEl>
                                          <p:spTgt spid="89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01">
                                            <p:txEl>
                                              <p:pRg st="0" end="0"/>
                                            </p:txEl>
                                          </p:spTgt>
                                        </p:tgtEl>
                                        <p:attrNameLst>
                                          <p:attrName>style.visibility</p:attrName>
                                        </p:attrNameLst>
                                      </p:cBhvr>
                                      <p:to>
                                        <p:strVal val="visible"/>
                                      </p:to>
                                    </p:set>
                                    <p:anim calcmode="lin" valueType="num">
                                      <p:cBhvr additive="base">
                                        <p:cTn id="45" dur="500" fill="hold"/>
                                        <p:tgtEl>
                                          <p:spTgt spid="901">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90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 grpId="0" animBg="1"/>
      <p:bldP spid="892" grpId="0" animBg="1"/>
      <p:bldP spid="893" grpId="0"/>
      <p:bldP spid="901" grpId="0" build="p"/>
      <p:bldP spid="902" grpId="0" build="p"/>
      <p:bldP spid="90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pic>
        <p:nvPicPr>
          <p:cNvPr id="2050" name="Picture 2" descr="best online doctor consultation in hyderabad | online medical consultation in India | online dr consultation | online consultation of doctors">
            <a:extLst>
              <a:ext uri="{FF2B5EF4-FFF2-40B4-BE49-F238E27FC236}">
                <a16:creationId xmlns:a16="http://schemas.microsoft.com/office/drawing/2014/main" id="{56FD1209-3C49-F8D7-7610-5AD4E8ED3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31" y="1099449"/>
            <a:ext cx="8362803" cy="532324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680;p45"/>
          <p:cNvGrpSpPr/>
          <p:nvPr/>
        </p:nvGrpSpPr>
        <p:grpSpPr>
          <a:xfrm flipH="1">
            <a:off x="5643715" y="1707779"/>
            <a:ext cx="3597251" cy="1586027"/>
            <a:chOff x="2362210" y="890537"/>
            <a:chExt cx="5048700" cy="1872600"/>
          </a:xfrm>
        </p:grpSpPr>
        <p:sp>
          <p:nvSpPr>
            <p:cNvPr id="5" name="Google Shape;681;p45"/>
            <p:cNvSpPr/>
            <p:nvPr/>
          </p:nvSpPr>
          <p:spPr>
            <a:xfrm>
              <a:off x="2362210" y="890537"/>
              <a:ext cx="5048700" cy="1872600"/>
            </a:xfrm>
            <a:prstGeom prst="roundRect">
              <a:avLst>
                <a:gd name="adj" fmla="val 4601"/>
              </a:avLst>
            </a:prstGeom>
            <a:solidFill>
              <a:schemeClr val="accent1"/>
            </a:solidFill>
            <a:ln>
              <a:noFill/>
            </a:ln>
          </p:spPr>
          <p:txBody>
            <a:bodyPr spcFirstLastPara="1" wrap="square" lIns="99044" tIns="99044" rIns="99044" bIns="99044" anchor="ctr" anchorCtr="0">
              <a:noAutofit/>
            </a:bodyPr>
            <a:lstStyle/>
            <a:p>
              <a:endParaRPr sz="1950"/>
            </a:p>
          </p:txBody>
        </p:sp>
        <p:sp>
          <p:nvSpPr>
            <p:cNvPr id="6" name="Google Shape;682;p45"/>
            <p:cNvSpPr/>
            <p:nvPr/>
          </p:nvSpPr>
          <p:spPr>
            <a:xfrm>
              <a:off x="2428805" y="1109630"/>
              <a:ext cx="4927500" cy="1575300"/>
            </a:xfrm>
            <a:prstGeom prst="roundRect">
              <a:avLst>
                <a:gd name="adj" fmla="val 4795"/>
              </a:avLst>
            </a:prstGeom>
            <a:solidFill>
              <a:schemeClr val="lt1"/>
            </a:solidFill>
            <a:ln>
              <a:noFill/>
            </a:ln>
          </p:spPr>
          <p:txBody>
            <a:bodyPr spcFirstLastPara="1" wrap="square" lIns="99044" tIns="99044" rIns="99044" bIns="99044" anchor="ctr" anchorCtr="0">
              <a:noAutofit/>
            </a:bodyPr>
            <a:lstStyle/>
            <a:p>
              <a:endParaRPr sz="1950"/>
            </a:p>
          </p:txBody>
        </p:sp>
        <p:sp>
          <p:nvSpPr>
            <p:cNvPr id="7" name="Google Shape;683;p45"/>
            <p:cNvSpPr/>
            <p:nvPr/>
          </p:nvSpPr>
          <p:spPr>
            <a:xfrm>
              <a:off x="7277617"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9044" tIns="99044" rIns="99044" bIns="99044" anchor="ctr" anchorCtr="0">
              <a:noAutofit/>
            </a:bodyPr>
            <a:lstStyle/>
            <a:p>
              <a:endParaRPr sz="1950"/>
            </a:p>
          </p:txBody>
        </p:sp>
        <p:sp>
          <p:nvSpPr>
            <p:cNvPr id="8" name="Google Shape;684;p45"/>
            <p:cNvSpPr/>
            <p:nvPr/>
          </p:nvSpPr>
          <p:spPr>
            <a:xfrm>
              <a:off x="7150214"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9044" tIns="99044" rIns="99044" bIns="99044" anchor="ctr" anchorCtr="0">
              <a:noAutofit/>
            </a:bodyPr>
            <a:lstStyle/>
            <a:p>
              <a:endParaRPr sz="1950"/>
            </a:p>
          </p:txBody>
        </p:sp>
        <p:sp>
          <p:nvSpPr>
            <p:cNvPr id="9" name="Google Shape;685;p45"/>
            <p:cNvSpPr/>
            <p:nvPr/>
          </p:nvSpPr>
          <p:spPr>
            <a:xfrm>
              <a:off x="7002968"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9044" tIns="99044" rIns="99044" bIns="99044" anchor="ctr" anchorCtr="0">
              <a:noAutofit/>
            </a:bodyPr>
            <a:lstStyle/>
            <a:p>
              <a:endParaRPr sz="1950"/>
            </a:p>
          </p:txBody>
        </p:sp>
      </p:grpSp>
      <p:sp>
        <p:nvSpPr>
          <p:cNvPr id="17" name="TextBox 16">
            <a:extLst>
              <a:ext uri="{FF2B5EF4-FFF2-40B4-BE49-F238E27FC236}">
                <a16:creationId xmlns:a16="http://schemas.microsoft.com/office/drawing/2014/main" id="{15CA3359-91DA-1F10-ABBF-E58BC67A23A4}"/>
              </a:ext>
            </a:extLst>
          </p:cNvPr>
          <p:cNvSpPr txBox="1"/>
          <p:nvPr/>
        </p:nvSpPr>
        <p:spPr>
          <a:xfrm>
            <a:off x="5943033" y="2177626"/>
            <a:ext cx="2990071" cy="646331"/>
          </a:xfrm>
          <a:prstGeom prst="rect">
            <a:avLst/>
          </a:prstGeom>
          <a:noFill/>
        </p:spPr>
        <p:txBody>
          <a:bodyPr wrap="square">
            <a:spAutoFit/>
          </a:bodyPr>
          <a:lstStyle/>
          <a:p>
            <a:r>
              <a:rPr lang="en-IN" dirty="0"/>
              <a:t>Any disease that we can take precaution is preventable.</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87D6-65BD-0F77-8D1B-D33ACACF0C0A}"/>
              </a:ext>
            </a:extLst>
          </p:cNvPr>
          <p:cNvSpPr>
            <a:spLocks noGrp="1"/>
          </p:cNvSpPr>
          <p:nvPr>
            <p:ph type="title"/>
          </p:nvPr>
        </p:nvSpPr>
        <p:spPr>
          <a:xfrm>
            <a:off x="545176" y="63771"/>
            <a:ext cx="8915400" cy="1143000"/>
          </a:xfrm>
        </p:spPr>
        <p:txBody>
          <a:bodyPr>
            <a:normAutofit/>
          </a:bodyPr>
          <a:lstStyle/>
          <a:p>
            <a:r>
              <a:rPr lang="en-US" sz="3600" b="1" dirty="0">
                <a:latin typeface="Arial" panose="020B0604020202020204" pitchFamily="34" charset="0"/>
                <a:ea typeface="Open sans" panose="020B0606030504020204" pitchFamily="34" charset="0"/>
                <a:cs typeface="Arial" panose="020B0604020202020204" pitchFamily="34" charset="0"/>
              </a:rPr>
              <a:t>2. INTRODUCTION</a:t>
            </a:r>
            <a:endParaRPr lang="en-IN" sz="3600" b="1" dirty="0">
              <a:latin typeface="Arial" panose="020B0604020202020204" pitchFamily="34" charset="0"/>
              <a:ea typeface="Open sans" panose="020B0606030504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B9501171-88F8-C181-4F05-5D3D42F17A90}"/>
              </a:ext>
            </a:extLst>
          </p:cNvPr>
          <p:cNvSpPr txBox="1"/>
          <p:nvPr/>
        </p:nvSpPr>
        <p:spPr>
          <a:xfrm>
            <a:off x="445424" y="2130101"/>
            <a:ext cx="9015152" cy="3785652"/>
          </a:xfrm>
          <a:prstGeom prst="rect">
            <a:avLst/>
          </a:prstGeom>
          <a:noFill/>
        </p:spPr>
        <p:txBody>
          <a:bodyPr wrap="square">
            <a:spAutoFit/>
          </a:bodyPr>
          <a:lstStyle/>
          <a:p>
            <a:pPr marL="457200" indent="-457200" algn="just">
              <a:buFont typeface="Arial" panose="020B0604020202020204" pitchFamily="34" charset="0"/>
              <a:buChar char="•"/>
            </a:pPr>
            <a:r>
              <a:rPr lang="en-US" sz="2000" dirty="0">
                <a:latin typeface="Arial" panose="020B0604020202020204" pitchFamily="34" charset="0"/>
                <a:ea typeface="Open sans" panose="020B0606030504020204" pitchFamily="34" charset="0"/>
                <a:cs typeface="Arial" panose="020B0604020202020204" pitchFamily="34" charset="0"/>
              </a:rPr>
              <a:t>The application of machine learning (ML) in healthcare is highly relevant due to the increasing volume of medical data and the need for efficient data analysis. </a:t>
            </a:r>
          </a:p>
          <a:p>
            <a:pPr marL="457200" indent="-457200" algn="just">
              <a:buFont typeface="Arial" panose="020B0604020202020204" pitchFamily="34" charset="0"/>
              <a:buChar char="•"/>
            </a:pPr>
            <a:r>
              <a:rPr lang="en-US" sz="2000" dirty="0">
                <a:latin typeface="Arial" panose="020B0604020202020204" pitchFamily="34" charset="0"/>
                <a:ea typeface="Open sans" panose="020B0606030504020204" pitchFamily="34" charset="0"/>
                <a:cs typeface="Arial" panose="020B0604020202020204" pitchFamily="34" charset="0"/>
              </a:rPr>
              <a:t>Many diseases progress silently without noticeable symptoms in early stages. The proposed system helps in early detection based on patient input, allowing timely medical intervention.</a:t>
            </a:r>
          </a:p>
          <a:p>
            <a:pPr marL="457200" indent="-457200" algn="just">
              <a:buFont typeface="Arial" panose="020B0604020202020204" pitchFamily="34" charset="0"/>
              <a:buChar char="•"/>
            </a:pPr>
            <a:r>
              <a:rPr lang="en-US" sz="2000" dirty="0">
                <a:latin typeface="Arial" panose="020B0604020202020204" pitchFamily="34" charset="0"/>
                <a:ea typeface="Open sans" panose="020B0606030504020204" pitchFamily="34" charset="0"/>
                <a:cs typeface="Arial" panose="020B0604020202020204" pitchFamily="34" charset="0"/>
              </a:rPr>
              <a:t>AI-powered models can analyze patterns in medical data more efficiently than traditional methods. The system uses predictive algorithms to analyze health parameters and provide quick, accurate predictions. </a:t>
            </a:r>
          </a:p>
          <a:p>
            <a:pPr marL="457200" indent="-457200" algn="just">
              <a:buFont typeface="Arial" panose="020B0604020202020204" pitchFamily="34" charset="0"/>
              <a:buChar char="•"/>
            </a:pPr>
            <a:r>
              <a:rPr lang="en-US" sz="2000" dirty="0">
                <a:latin typeface="Arial" panose="020B0604020202020204" pitchFamily="34" charset="0"/>
                <a:ea typeface="Open sans" panose="020B0606030504020204" pitchFamily="34" charset="0"/>
                <a:cs typeface="Arial" panose="020B0604020202020204" pitchFamily="34" charset="0"/>
              </a:rPr>
              <a:t>By utilizing machine learning and Streamlit, the system contributes to better healthcare outcomes, reduced costs, and a proactive approach to disease management.</a:t>
            </a:r>
            <a:endParaRPr lang="en-IN" sz="2000" dirty="0">
              <a:latin typeface="Arial" panose="020B0604020202020204" pitchFamily="34" charset="0"/>
              <a:ea typeface="Open sans" panose="020B06060305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621B00D-2C79-654A-177B-9AAFBEC3E12C}"/>
              </a:ext>
            </a:extLst>
          </p:cNvPr>
          <p:cNvSpPr txBox="1"/>
          <p:nvPr/>
        </p:nvSpPr>
        <p:spPr>
          <a:xfrm>
            <a:off x="445424" y="1269018"/>
            <a:ext cx="6047359" cy="923330"/>
          </a:xfrm>
          <a:prstGeom prst="rect">
            <a:avLst/>
          </a:prstGeom>
          <a:noFill/>
        </p:spPr>
        <p:txBody>
          <a:bodyPr wrap="square">
            <a:spAutoFit/>
          </a:bodyPr>
          <a:lstStyle/>
          <a:p>
            <a:r>
              <a:rPr lang="en-IN" sz="2800" b="1" dirty="0">
                <a:latin typeface="Arial" panose="020B0604020202020204" pitchFamily="34" charset="0"/>
                <a:ea typeface="Open sans" panose="020B0606030504020204" pitchFamily="34" charset="0"/>
                <a:cs typeface="Arial" panose="020B0604020202020204" pitchFamily="34" charset="0"/>
              </a:rPr>
              <a:t>i. RELEVANCE OF THE WORK: </a:t>
            </a:r>
          </a:p>
          <a:p>
            <a:endParaRPr lang="en-IN"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861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A30-B02A-BE7A-BDFA-9F0888098508}"/>
              </a:ext>
            </a:extLst>
          </p:cNvPr>
          <p:cNvSpPr>
            <a:spLocks noGrp="1"/>
          </p:cNvSpPr>
          <p:nvPr>
            <p:ph type="title"/>
          </p:nvPr>
        </p:nvSpPr>
        <p:spPr>
          <a:xfrm>
            <a:off x="297873" y="731836"/>
            <a:ext cx="8915400" cy="670935"/>
          </a:xfrm>
        </p:spPr>
        <p:txBody>
          <a:bodyPr>
            <a:noAutofit/>
          </a:bodyPr>
          <a:lstStyle/>
          <a:p>
            <a:pPr algn="l"/>
            <a:r>
              <a:rPr lang="en-US" sz="2800" b="1" dirty="0">
                <a:latin typeface="Arial" panose="020B0604020202020204" pitchFamily="34" charset="0"/>
                <a:ea typeface="Open sans" panose="020B0606030504020204" pitchFamily="34" charset="0"/>
                <a:cs typeface="Arial" panose="020B0604020202020204" pitchFamily="34" charset="0"/>
              </a:rPr>
              <a:t>ii. ISSUES AND CHALLENGES</a:t>
            </a:r>
            <a:br>
              <a:rPr lang="en-US" sz="2800" b="1" dirty="0">
                <a:latin typeface="Arial" panose="020B0604020202020204" pitchFamily="34" charset="0"/>
                <a:ea typeface="Open sans" panose="020B0606030504020204" pitchFamily="34" charset="0"/>
                <a:cs typeface="Arial" panose="020B0604020202020204" pitchFamily="34" charset="0"/>
              </a:rPr>
            </a:br>
            <a:endParaRPr lang="en-IN" sz="2800" b="1" dirty="0">
              <a:latin typeface="Arial" panose="020B0604020202020204" pitchFamily="34" charset="0"/>
              <a:ea typeface="Open sans" panose="020B0606030504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A8687F1-7844-076D-4E64-DA2D47BAC453}"/>
              </a:ext>
            </a:extLst>
          </p:cNvPr>
          <p:cNvSpPr>
            <a:spLocks noGrp="1"/>
          </p:cNvSpPr>
          <p:nvPr>
            <p:ph idx="1"/>
          </p:nvPr>
        </p:nvSpPr>
        <p:spPr>
          <a:xfrm>
            <a:off x="495300" y="1617819"/>
            <a:ext cx="5944829" cy="4806519"/>
          </a:xfrm>
        </p:spPr>
        <p:txBody>
          <a:bodyPr>
            <a:normAutofit/>
          </a:bodyPr>
          <a:lstStyle/>
          <a:p>
            <a:pPr algn="just"/>
            <a:r>
              <a:rPr lang="en-US" sz="2000" b="0" dirty="0">
                <a:latin typeface="Arial" panose="020B0604020202020204" pitchFamily="34" charset="0"/>
                <a:ea typeface="Open sans" panose="020B0606030504020204" pitchFamily="34" charset="0"/>
                <a:cs typeface="Arial" panose="020B0604020202020204" pitchFamily="34" charset="0"/>
              </a:rPr>
              <a:t>Traditional disease diagnosis often relies on individual expertise and limited patient data, leading to inconsistent diagnoses and delayed treatment.</a:t>
            </a:r>
          </a:p>
          <a:p>
            <a:pPr algn="just"/>
            <a:r>
              <a:rPr lang="en-US" sz="2000" b="0" dirty="0">
                <a:latin typeface="Arial" panose="020B0604020202020204" pitchFamily="34" charset="0"/>
                <a:ea typeface="Open sans" panose="020B0606030504020204" pitchFamily="34" charset="0"/>
                <a:cs typeface="Arial" panose="020B0604020202020204" pitchFamily="34" charset="0"/>
              </a:rPr>
              <a:t>Manual processes can be time-consuming and struggle with the complexity of multiple diseases.</a:t>
            </a:r>
          </a:p>
          <a:p>
            <a:pPr algn="just"/>
            <a:r>
              <a:rPr lang="en-US" sz="2000" b="0" dirty="0">
                <a:latin typeface="Arial" panose="020B0604020202020204" pitchFamily="34" charset="0"/>
                <a:ea typeface="Open sans" panose="020B0606030504020204" pitchFamily="34" charset="0"/>
                <a:cs typeface="Arial" panose="020B0604020202020204" pitchFamily="34" charset="0"/>
              </a:rPr>
              <a:t>Medical datasets may be incomplete, inconsistent, or imbalanced, leading to biased predictions. High-quality, large-scale datasets are often restricted due to privacy laws.</a:t>
            </a:r>
          </a:p>
          <a:p>
            <a:pPr algn="just"/>
            <a:r>
              <a:rPr lang="en-US" sz="2000" b="0" dirty="0">
                <a:latin typeface="Arial" panose="020B0604020202020204" pitchFamily="34" charset="0"/>
                <a:cs typeface="Arial" panose="020B0604020202020204" pitchFamily="34" charset="0"/>
              </a:rPr>
              <a:t>Deploying on cloud platforms (AWS,  Azure) involves cost, infrastructure setup, and maintenance.</a:t>
            </a:r>
            <a:endParaRPr lang="en-US" sz="2000" b="0" dirty="0">
              <a:latin typeface="Arial" panose="020B0604020202020204" pitchFamily="34" charset="0"/>
              <a:ea typeface="Open sans" panose="020B0606030504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0AF3CFF-D233-A86A-8A93-9A51C46AD1E5}"/>
              </a:ext>
            </a:extLst>
          </p:cNvPr>
          <p:cNvPicPr>
            <a:picLocks noChangeAspect="1"/>
          </p:cNvPicPr>
          <p:nvPr/>
        </p:nvPicPr>
        <p:blipFill>
          <a:blip r:embed="rId2"/>
          <a:srcRect l="12922" r="13878"/>
          <a:stretch/>
        </p:blipFill>
        <p:spPr>
          <a:xfrm>
            <a:off x="6607278" y="2212925"/>
            <a:ext cx="2684654" cy="2750675"/>
          </a:xfrm>
          <a:prstGeom prst="rect">
            <a:avLst/>
          </a:prstGeom>
        </p:spPr>
      </p:pic>
    </p:spTree>
    <p:extLst>
      <p:ext uri="{BB962C8B-B14F-4D97-AF65-F5344CB8AC3E}">
        <p14:creationId xmlns:p14="http://schemas.microsoft.com/office/powerpoint/2010/main" val="230680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3BAF-C2D8-05BF-ABAB-DA34B71942E5}"/>
              </a:ext>
            </a:extLst>
          </p:cNvPr>
          <p:cNvSpPr>
            <a:spLocks noGrp="1"/>
          </p:cNvSpPr>
          <p:nvPr>
            <p:ph type="title"/>
          </p:nvPr>
        </p:nvSpPr>
        <p:spPr>
          <a:xfrm rot="16200000">
            <a:off x="-2925566" y="3211608"/>
            <a:ext cx="6622758" cy="527785"/>
          </a:xfrm>
          <a:solidFill>
            <a:srgbClr val="C00000"/>
          </a:solidFill>
        </p:spPr>
        <p:txBody>
          <a:bodyPr>
            <a:noAutofit/>
          </a:bodyPr>
          <a:lstStyle/>
          <a:p>
            <a:br>
              <a:rPr lang="en-US" dirty="0">
                <a:solidFill>
                  <a:schemeClr val="bg1"/>
                </a:solidFill>
                <a:latin typeface="Calibri"/>
                <a:ea typeface="Calibri"/>
                <a:cs typeface="Calibri"/>
                <a:sym typeface="Calibri"/>
              </a:rPr>
            </a:br>
            <a:r>
              <a:rPr lang="en-US" sz="3600" dirty="0">
                <a:solidFill>
                  <a:schemeClr val="bg1"/>
                </a:solidFill>
                <a:latin typeface="Arial" panose="020B0604020202020204" pitchFamily="34" charset="0"/>
                <a:ea typeface="Calibri"/>
                <a:cs typeface="Arial" panose="020B0604020202020204" pitchFamily="34" charset="0"/>
                <a:sym typeface="Calibri"/>
              </a:rPr>
              <a:t>3. LITERATURE   REVIEW</a:t>
            </a:r>
            <a:br>
              <a:rPr lang="en-US" dirty="0">
                <a:solidFill>
                  <a:schemeClr val="bg1"/>
                </a:solidFill>
                <a:latin typeface="Calibri"/>
                <a:ea typeface="Calibri"/>
                <a:cs typeface="Calibri"/>
                <a:sym typeface="Calibri"/>
              </a:rPr>
            </a:br>
            <a:endParaRPr lang="en-IN"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684623730"/>
              </p:ext>
            </p:extLst>
          </p:nvPr>
        </p:nvGraphicFramePr>
        <p:xfrm>
          <a:off x="649706" y="1041691"/>
          <a:ext cx="9065790" cy="5638800"/>
        </p:xfrm>
        <a:graphic>
          <a:graphicData uri="http://schemas.openxmlformats.org/drawingml/2006/table">
            <a:tbl>
              <a:tblPr firstRow="1" bandRow="1">
                <a:tableStyleId>{5C22544A-7EE6-4342-B048-85BDC9FD1C3A}</a:tableStyleId>
              </a:tblPr>
              <a:tblGrid>
                <a:gridCol w="1813158">
                  <a:extLst>
                    <a:ext uri="{9D8B030D-6E8A-4147-A177-3AD203B41FA5}">
                      <a16:colId xmlns:a16="http://schemas.microsoft.com/office/drawing/2014/main" val="20000"/>
                    </a:ext>
                  </a:extLst>
                </a:gridCol>
                <a:gridCol w="1813158">
                  <a:extLst>
                    <a:ext uri="{9D8B030D-6E8A-4147-A177-3AD203B41FA5}">
                      <a16:colId xmlns:a16="http://schemas.microsoft.com/office/drawing/2014/main" val="20001"/>
                    </a:ext>
                  </a:extLst>
                </a:gridCol>
                <a:gridCol w="1813158">
                  <a:extLst>
                    <a:ext uri="{9D8B030D-6E8A-4147-A177-3AD203B41FA5}">
                      <a16:colId xmlns:a16="http://schemas.microsoft.com/office/drawing/2014/main" val="20002"/>
                    </a:ext>
                  </a:extLst>
                </a:gridCol>
                <a:gridCol w="1813158">
                  <a:extLst>
                    <a:ext uri="{9D8B030D-6E8A-4147-A177-3AD203B41FA5}">
                      <a16:colId xmlns:a16="http://schemas.microsoft.com/office/drawing/2014/main" val="20003"/>
                    </a:ext>
                  </a:extLst>
                </a:gridCol>
                <a:gridCol w="1813158">
                  <a:extLst>
                    <a:ext uri="{9D8B030D-6E8A-4147-A177-3AD203B41FA5}">
                      <a16:colId xmlns:a16="http://schemas.microsoft.com/office/drawing/2014/main" val="20004"/>
                    </a:ext>
                  </a:extLst>
                </a:gridCol>
              </a:tblGrid>
              <a:tr h="0">
                <a:tc>
                  <a:txBody>
                    <a:bodyPr/>
                    <a:lstStyle/>
                    <a:p>
                      <a:r>
                        <a:rPr lang="en-IN" sz="1800" dirty="0">
                          <a:latin typeface="Arial" panose="020B0604020202020204" pitchFamily="34" charset="0"/>
                          <a:cs typeface="Arial" panose="020B0604020202020204" pitchFamily="34" charset="0"/>
                        </a:rPr>
                        <a:t>Author</a:t>
                      </a:r>
                    </a:p>
                  </a:txBody>
                  <a:tcPr>
                    <a:solidFill>
                      <a:srgbClr val="C00000"/>
                    </a:solidFill>
                  </a:tcPr>
                </a:tc>
                <a:tc>
                  <a:txBody>
                    <a:bodyPr/>
                    <a:lstStyle/>
                    <a:p>
                      <a:r>
                        <a:rPr lang="en-IN" sz="1800" dirty="0">
                          <a:latin typeface="Arial" panose="020B0604020202020204" pitchFamily="34" charset="0"/>
                          <a:cs typeface="Arial" panose="020B0604020202020204" pitchFamily="34" charset="0"/>
                        </a:rPr>
                        <a:t>Year</a:t>
                      </a:r>
                    </a:p>
                  </a:txBody>
                  <a:tcPr>
                    <a:solidFill>
                      <a:srgbClr val="C00000"/>
                    </a:solidFill>
                  </a:tcPr>
                </a:tc>
                <a:tc>
                  <a:txBody>
                    <a:bodyPr/>
                    <a:lstStyle/>
                    <a:p>
                      <a:r>
                        <a:rPr lang="en-IN" sz="1800" dirty="0">
                          <a:latin typeface="Arial" panose="020B0604020202020204" pitchFamily="34" charset="0"/>
                          <a:cs typeface="Arial" panose="020B0604020202020204" pitchFamily="34" charset="0"/>
                        </a:rPr>
                        <a:t>Focus</a:t>
                      </a:r>
                    </a:p>
                  </a:txBody>
                  <a:tcPr>
                    <a:solidFill>
                      <a:srgbClr val="C00000"/>
                    </a:solidFill>
                  </a:tcPr>
                </a:tc>
                <a:tc>
                  <a:txBody>
                    <a:bodyPr/>
                    <a:lstStyle/>
                    <a:p>
                      <a:r>
                        <a:rPr lang="en-IN" sz="1800" dirty="0">
                          <a:latin typeface="Arial" panose="020B0604020202020204" pitchFamily="34" charset="0"/>
                          <a:cs typeface="Arial" panose="020B0604020202020204" pitchFamily="34" charset="0"/>
                        </a:rPr>
                        <a:t>Method</a:t>
                      </a:r>
                    </a:p>
                  </a:txBody>
                  <a:tcPr>
                    <a:solidFill>
                      <a:srgbClr val="C00000"/>
                    </a:solidFill>
                  </a:tcPr>
                </a:tc>
                <a:tc>
                  <a:txBody>
                    <a:bodyPr/>
                    <a:lstStyle/>
                    <a:p>
                      <a:r>
                        <a:rPr lang="en-IN" sz="1800" dirty="0">
                          <a:latin typeface="Arial" panose="020B0604020202020204" pitchFamily="34" charset="0"/>
                          <a:cs typeface="Arial" panose="020B0604020202020204" pitchFamily="34" charset="0"/>
                        </a:rPr>
                        <a:t>Key findings</a:t>
                      </a:r>
                    </a:p>
                  </a:txBody>
                  <a:tcPr>
                    <a:solidFill>
                      <a:srgbClr val="C00000"/>
                    </a:solidFill>
                  </a:tcPr>
                </a:tc>
                <a:extLst>
                  <a:ext uri="{0D108BD9-81ED-4DB2-BD59-A6C34878D82A}">
                    <a16:rowId xmlns:a16="http://schemas.microsoft.com/office/drawing/2014/main" val="10000"/>
                  </a:ext>
                </a:extLst>
              </a:tr>
              <a:tr h="1339413">
                <a:tc>
                  <a:txBody>
                    <a:bodyPr/>
                    <a:lstStyle/>
                    <a:p>
                      <a:pPr algn="l"/>
                      <a:r>
                        <a:rPr lang="en-US" sz="1400" dirty="0">
                          <a:latin typeface="Arial" panose="020B0604020202020204" pitchFamily="34" charset="0"/>
                          <a:cs typeface="Arial" panose="020B0604020202020204" pitchFamily="34" charset="0"/>
                        </a:rPr>
                        <a:t>Khan et al. </a:t>
                      </a:r>
                      <a:endParaRPr lang="en-IN" sz="1400" dirty="0">
                        <a:latin typeface="Arial" panose="020B0604020202020204" pitchFamily="34" charset="0"/>
                        <a:cs typeface="Arial" panose="020B0604020202020204" pitchFamily="34" charset="0"/>
                      </a:endParaRPr>
                    </a:p>
                  </a:txBody>
                  <a:tcPr>
                    <a:solidFill>
                      <a:schemeClr val="bg2"/>
                    </a:solidFill>
                  </a:tcPr>
                </a:tc>
                <a:tc>
                  <a:txBody>
                    <a:bodyPr/>
                    <a:lstStyle/>
                    <a:p>
                      <a:pPr algn="l"/>
                      <a:r>
                        <a:rPr lang="en-IN" sz="1400" dirty="0">
                          <a:latin typeface="Arial" panose="020B0604020202020204" pitchFamily="34" charset="0"/>
                          <a:cs typeface="Arial" panose="020B0604020202020204" pitchFamily="34" charset="0"/>
                        </a:rPr>
                        <a:t>2018</a:t>
                      </a:r>
                    </a:p>
                  </a:txBody>
                  <a:tcPr>
                    <a:solidFill>
                      <a:schemeClr val="bg2"/>
                    </a:solidFill>
                  </a:tcPr>
                </a:tc>
                <a:tc>
                  <a:txBody>
                    <a:bodyPr/>
                    <a:lstStyle/>
                    <a:p>
                      <a:pPr algn="l"/>
                      <a:r>
                        <a:rPr lang="en-IN" sz="1400" dirty="0">
                          <a:latin typeface="Arial" panose="020B0604020202020204" pitchFamily="34" charset="0"/>
                          <a:cs typeface="Arial" panose="020B0604020202020204" pitchFamily="34" charset="0"/>
                        </a:rPr>
                        <a:t>Model for predicting diabetes and heart disease</a:t>
                      </a:r>
                    </a:p>
                  </a:txBody>
                  <a:tcPr>
                    <a:solidFill>
                      <a:schemeClr val="bg2"/>
                    </a:solidFill>
                  </a:tcPr>
                </a:tc>
                <a:tc>
                  <a:txBody>
                    <a:bodyPr/>
                    <a:lstStyle/>
                    <a:p>
                      <a:pPr algn="l"/>
                      <a:r>
                        <a:rPr lang="en-IN" sz="1400" dirty="0">
                          <a:latin typeface="Arial" panose="020B0604020202020204" pitchFamily="34" charset="0"/>
                          <a:cs typeface="Arial" panose="020B0604020202020204" pitchFamily="34" charset="0"/>
                        </a:rPr>
                        <a:t>SVM,</a:t>
                      </a:r>
                      <a:r>
                        <a:rPr lang="en-IN" sz="1400" baseline="0" dirty="0">
                          <a:latin typeface="Arial" panose="020B0604020202020204" pitchFamily="34" charset="0"/>
                          <a:cs typeface="Arial" panose="020B0604020202020204" pitchFamily="34" charset="0"/>
                        </a:rPr>
                        <a:t> Random forest and logistic regression</a:t>
                      </a:r>
                      <a:endParaRPr lang="en-IN" sz="1400" dirty="0">
                        <a:latin typeface="Arial" panose="020B0604020202020204" pitchFamily="34" charset="0"/>
                        <a:cs typeface="Arial" panose="020B0604020202020204" pitchFamily="34" charset="0"/>
                      </a:endParaRPr>
                    </a:p>
                  </a:txBody>
                  <a:tcPr>
                    <a:solidFill>
                      <a:schemeClr val="bg2"/>
                    </a:solidFill>
                  </a:tcPr>
                </a:tc>
                <a:tc>
                  <a:txBody>
                    <a:bodyPr/>
                    <a:lstStyle/>
                    <a:p>
                      <a:pPr algn="l"/>
                      <a:r>
                        <a:rPr lang="en-IN" sz="1400" dirty="0">
                          <a:latin typeface="Arial" panose="020B0604020202020204" pitchFamily="34" charset="0"/>
                          <a:cs typeface="Arial" panose="020B0604020202020204" pitchFamily="34" charset="0"/>
                        </a:rPr>
                        <a:t>Comparative analysis.</a:t>
                      </a:r>
                    </a:p>
                    <a:p>
                      <a:pPr algn="l"/>
                      <a:r>
                        <a:rPr lang="en-IN" sz="1400" baseline="0" dirty="0">
                          <a:latin typeface="Arial" panose="020B0604020202020204" pitchFamily="34" charset="0"/>
                          <a:cs typeface="Arial" panose="020B0604020202020204" pitchFamily="34" charset="0"/>
                        </a:rPr>
                        <a:t>Random forest showed high accuracy but lacked interpretability</a:t>
                      </a:r>
                      <a:endParaRPr lang="en-IN" sz="1400" dirty="0">
                        <a:latin typeface="Arial" panose="020B0604020202020204" pitchFamily="34" charset="0"/>
                        <a:cs typeface="Arial" panose="020B0604020202020204" pitchFamily="34" charset="0"/>
                      </a:endParaRPr>
                    </a:p>
                  </a:txBody>
                  <a:tcPr>
                    <a:solidFill>
                      <a:schemeClr val="bg2"/>
                    </a:solidFill>
                  </a:tcPr>
                </a:tc>
                <a:extLst>
                  <a:ext uri="{0D108BD9-81ED-4DB2-BD59-A6C34878D82A}">
                    <a16:rowId xmlns:a16="http://schemas.microsoft.com/office/drawing/2014/main" val="10001"/>
                  </a:ext>
                </a:extLst>
              </a:tr>
              <a:tr h="1547767">
                <a:tc>
                  <a:txBody>
                    <a:bodyPr/>
                    <a:lstStyle/>
                    <a:p>
                      <a:pPr algn="l"/>
                      <a:r>
                        <a:rPr lang="en-IN" sz="1400" dirty="0">
                          <a:latin typeface="Arial" panose="020B0604020202020204" pitchFamily="34" charset="0"/>
                          <a:cs typeface="Arial" panose="020B0604020202020204" pitchFamily="34" charset="0"/>
                        </a:rPr>
                        <a:t>Zhang</a:t>
                      </a:r>
                      <a:r>
                        <a:rPr lang="en-IN" sz="1400" baseline="0" dirty="0">
                          <a:latin typeface="Arial" panose="020B0604020202020204" pitchFamily="34" charset="0"/>
                          <a:cs typeface="Arial" panose="020B0604020202020204" pitchFamily="34" charset="0"/>
                        </a:rPr>
                        <a:t> et al.</a:t>
                      </a:r>
                      <a:endParaRPr lang="en-IN" sz="1400" dirty="0">
                        <a:latin typeface="Arial" panose="020B0604020202020204" pitchFamily="34" charset="0"/>
                        <a:cs typeface="Arial" panose="020B0604020202020204" pitchFamily="34" charset="0"/>
                      </a:endParaRPr>
                    </a:p>
                  </a:txBody>
                  <a:tcPr>
                    <a:solidFill>
                      <a:schemeClr val="bg2"/>
                    </a:solidFill>
                  </a:tcPr>
                </a:tc>
                <a:tc>
                  <a:txBody>
                    <a:bodyPr/>
                    <a:lstStyle/>
                    <a:p>
                      <a:pPr algn="l"/>
                      <a:r>
                        <a:rPr lang="en-IN" sz="1400" dirty="0">
                          <a:latin typeface="Arial" panose="020B0604020202020204" pitchFamily="34" charset="0"/>
                          <a:cs typeface="Arial" panose="020B0604020202020204" pitchFamily="34" charset="0"/>
                        </a:rPr>
                        <a:t>2020</a:t>
                      </a:r>
                    </a:p>
                  </a:txBody>
                  <a:tcPr>
                    <a:solidFill>
                      <a:schemeClr val="bg2"/>
                    </a:solidFill>
                  </a:tcPr>
                </a:tc>
                <a:tc>
                  <a:txBody>
                    <a:bodyPr/>
                    <a:lstStyle/>
                    <a:p>
                      <a:pPr algn="l"/>
                      <a:r>
                        <a:rPr lang="en-IN" sz="1400" dirty="0">
                          <a:latin typeface="Arial" panose="020B0604020202020204" pitchFamily="34" charset="0"/>
                          <a:cs typeface="Arial" panose="020B0604020202020204" pitchFamily="34" charset="0"/>
                        </a:rPr>
                        <a:t>Comparison</a:t>
                      </a:r>
                      <a:r>
                        <a:rPr lang="en-IN" sz="1400" baseline="0" dirty="0">
                          <a:latin typeface="Arial" panose="020B0604020202020204" pitchFamily="34" charset="0"/>
                          <a:cs typeface="Arial" panose="020B0604020202020204" pitchFamily="34" charset="0"/>
                        </a:rPr>
                        <a:t> of machine learning models for disease prediction</a:t>
                      </a:r>
                      <a:endParaRPr lang="en-IN" sz="1400" dirty="0">
                        <a:latin typeface="Arial" panose="020B0604020202020204" pitchFamily="34" charset="0"/>
                        <a:cs typeface="Arial" panose="020B0604020202020204" pitchFamily="34" charset="0"/>
                      </a:endParaRPr>
                    </a:p>
                  </a:txBody>
                  <a:tcPr>
                    <a:solidFill>
                      <a:schemeClr val="bg2"/>
                    </a:solidFill>
                  </a:tcPr>
                </a:tc>
                <a:tc>
                  <a:txBody>
                    <a:bodyPr/>
                    <a:lstStyle/>
                    <a:p>
                      <a:pPr algn="l"/>
                      <a:r>
                        <a:rPr lang="en-IN" sz="1400" dirty="0">
                          <a:latin typeface="Arial" panose="020B0604020202020204" pitchFamily="34" charset="0"/>
                          <a:cs typeface="Arial" panose="020B0604020202020204" pitchFamily="34" charset="0"/>
                        </a:rPr>
                        <a:t>Decision</a:t>
                      </a:r>
                      <a:r>
                        <a:rPr lang="en-IN" sz="1400" baseline="0" dirty="0">
                          <a:latin typeface="Arial" panose="020B0604020202020204" pitchFamily="34" charset="0"/>
                          <a:cs typeface="Arial" panose="020B0604020202020204" pitchFamily="34" charset="0"/>
                        </a:rPr>
                        <a:t> tree, Random forest, SVM</a:t>
                      </a:r>
                      <a:endParaRPr lang="en-IN" sz="1400" dirty="0">
                        <a:latin typeface="Arial" panose="020B0604020202020204" pitchFamily="34" charset="0"/>
                        <a:cs typeface="Arial" panose="020B0604020202020204" pitchFamily="34" charset="0"/>
                      </a:endParaRPr>
                    </a:p>
                  </a:txBody>
                  <a:tcPr>
                    <a:solidFill>
                      <a:schemeClr val="bg2"/>
                    </a:solidFill>
                  </a:tcPr>
                </a:tc>
                <a:tc>
                  <a:txBody>
                    <a:bodyPr/>
                    <a:lstStyle/>
                    <a:p>
                      <a:pPr algn="l"/>
                      <a:r>
                        <a:rPr lang="en-US" sz="1400" dirty="0">
                          <a:latin typeface="Arial" panose="020B0604020202020204" pitchFamily="34" charset="0"/>
                          <a:cs typeface="Arial" panose="020B0604020202020204" pitchFamily="34" charset="0"/>
                        </a:rPr>
                        <a:t>Using </a:t>
                      </a:r>
                      <a:r>
                        <a:rPr lang="en-US" sz="1400" b="0" dirty="0">
                          <a:latin typeface="Arial" panose="020B0604020202020204" pitchFamily="34" charset="0"/>
                          <a:cs typeface="Arial" panose="020B0604020202020204" pitchFamily="34" charset="0"/>
                        </a:rPr>
                        <a:t>ensemble learning with interpretable models </a:t>
                      </a:r>
                      <a:r>
                        <a:rPr lang="en-US" sz="1400" dirty="0">
                          <a:latin typeface="Arial" panose="020B0604020202020204" pitchFamily="34" charset="0"/>
                          <a:cs typeface="Arial" panose="020B0604020202020204" pitchFamily="34" charset="0"/>
                        </a:rPr>
                        <a:t>(e.g., logistic regression combined with decision trees)</a:t>
                      </a:r>
                      <a:endParaRPr lang="en-IN" sz="1400" dirty="0">
                        <a:latin typeface="Arial" panose="020B0604020202020204" pitchFamily="34" charset="0"/>
                        <a:cs typeface="Arial" panose="020B0604020202020204" pitchFamily="34" charset="0"/>
                      </a:endParaRPr>
                    </a:p>
                  </a:txBody>
                  <a:tcPr>
                    <a:solidFill>
                      <a:schemeClr val="bg2"/>
                    </a:solidFill>
                  </a:tcPr>
                </a:tc>
                <a:extLst>
                  <a:ext uri="{0D108BD9-81ED-4DB2-BD59-A6C34878D82A}">
                    <a16:rowId xmlns:a16="http://schemas.microsoft.com/office/drawing/2014/main" val="10002"/>
                  </a:ext>
                </a:extLst>
              </a:tr>
              <a:tr h="1339413">
                <a:tc>
                  <a:txBody>
                    <a:bodyPr/>
                    <a:lstStyle/>
                    <a:p>
                      <a:pPr algn="l"/>
                      <a:r>
                        <a:rPr lang="en-IN" sz="1400" dirty="0">
                          <a:latin typeface="Arial" panose="020B0604020202020204" pitchFamily="34" charset="0"/>
                          <a:cs typeface="Arial" panose="020B0604020202020204" pitchFamily="34" charset="0"/>
                        </a:rPr>
                        <a:t>Sharma and Guleria</a:t>
                      </a:r>
                    </a:p>
                  </a:txBody>
                  <a:tcPr>
                    <a:solidFill>
                      <a:schemeClr val="bg2"/>
                    </a:solidFill>
                  </a:tcPr>
                </a:tc>
                <a:tc>
                  <a:txBody>
                    <a:bodyPr/>
                    <a:lstStyle/>
                    <a:p>
                      <a:pPr algn="l"/>
                      <a:r>
                        <a:rPr lang="en-IN" sz="1400" dirty="0">
                          <a:latin typeface="Arial" panose="020B0604020202020204" pitchFamily="34" charset="0"/>
                          <a:cs typeface="Arial" panose="020B0604020202020204" pitchFamily="34" charset="0"/>
                        </a:rPr>
                        <a:t>2023</a:t>
                      </a:r>
                    </a:p>
                  </a:txBody>
                  <a:tcPr>
                    <a:solidFill>
                      <a:schemeClr val="bg2"/>
                    </a:solidFill>
                  </a:tcPr>
                </a:tc>
                <a:tc>
                  <a:txBody>
                    <a:bodyPr/>
                    <a:lstStyle/>
                    <a:p>
                      <a:pPr algn="l"/>
                      <a:r>
                        <a:rPr lang="en-IN" sz="1400" dirty="0">
                          <a:latin typeface="Arial" panose="020B0604020202020204" pitchFamily="34" charset="0"/>
                          <a:cs typeface="Arial" panose="020B0604020202020204" pitchFamily="34" charset="0"/>
                        </a:rPr>
                        <a:t>Comparison</a:t>
                      </a:r>
                      <a:r>
                        <a:rPr lang="en-IN" sz="1400" baseline="0" dirty="0">
                          <a:latin typeface="Arial" panose="020B0604020202020204" pitchFamily="34" charset="0"/>
                          <a:cs typeface="Arial" panose="020B0604020202020204" pitchFamily="34" charset="0"/>
                        </a:rPr>
                        <a:t> of</a:t>
                      </a:r>
                      <a:r>
                        <a:rPr lang="en-IN" sz="1400" dirty="0">
                          <a:latin typeface="Arial" panose="020B0604020202020204" pitchFamily="34" charset="0"/>
                          <a:cs typeface="Arial" panose="020B0604020202020204" pitchFamily="34" charset="0"/>
                        </a:rPr>
                        <a:t> deep</a:t>
                      </a:r>
                      <a:r>
                        <a:rPr lang="en-IN" sz="1400" baseline="0" dirty="0">
                          <a:latin typeface="Arial" panose="020B0604020202020204" pitchFamily="34" charset="0"/>
                          <a:cs typeface="Arial" panose="020B0604020202020204" pitchFamily="34" charset="0"/>
                        </a:rPr>
                        <a:t> learning models with traditional ml methods for disease prediction</a:t>
                      </a:r>
                      <a:endParaRPr lang="en-IN" sz="1400" dirty="0">
                        <a:latin typeface="Arial" panose="020B0604020202020204" pitchFamily="34" charset="0"/>
                        <a:cs typeface="Arial" panose="020B0604020202020204" pitchFamily="34" charset="0"/>
                      </a:endParaRPr>
                    </a:p>
                  </a:txBody>
                  <a:tcPr>
                    <a:solidFill>
                      <a:schemeClr val="bg2"/>
                    </a:solidFill>
                  </a:tcPr>
                </a:tc>
                <a:tc>
                  <a:txBody>
                    <a:bodyPr/>
                    <a:lstStyle/>
                    <a:p>
                      <a:pPr algn="l"/>
                      <a:r>
                        <a:rPr lang="en-IN" sz="1400" dirty="0">
                          <a:latin typeface="Arial" panose="020B0604020202020204" pitchFamily="34" charset="0"/>
                          <a:cs typeface="Arial" panose="020B0604020202020204" pitchFamily="34" charset="0"/>
                        </a:rPr>
                        <a:t>CNNs (</a:t>
                      </a:r>
                      <a:r>
                        <a:rPr lang="en-IN" sz="1400" dirty="0" err="1">
                          <a:latin typeface="Arial" panose="020B0604020202020204" pitchFamily="34" charset="0"/>
                          <a:cs typeface="Arial" panose="020B0604020202020204" pitchFamily="34" charset="0"/>
                        </a:rPr>
                        <a:t>ResNet</a:t>
                      </a:r>
                      <a:r>
                        <a:rPr lang="en-IN" sz="1400" baseline="0" dirty="0">
                          <a:latin typeface="Arial" panose="020B0604020202020204" pitchFamily="34" charset="0"/>
                          <a:cs typeface="Arial" panose="020B0604020202020204" pitchFamily="34" charset="0"/>
                        </a:rPr>
                        <a:t> and </a:t>
                      </a:r>
                      <a:r>
                        <a:rPr lang="en-IN" sz="1400" baseline="0" dirty="0" err="1">
                          <a:latin typeface="Arial" panose="020B0604020202020204" pitchFamily="34" charset="0"/>
                          <a:cs typeface="Arial" panose="020B0604020202020204" pitchFamily="34" charset="0"/>
                        </a:rPr>
                        <a:t>DenseNet</a:t>
                      </a:r>
                      <a:r>
                        <a:rPr lang="en-IN" sz="1400" baseline="0" dirty="0">
                          <a:latin typeface="Arial" panose="020B0604020202020204" pitchFamily="34" charset="0"/>
                          <a:cs typeface="Arial" panose="020B0604020202020204" pitchFamily="34" charset="0"/>
                        </a:rPr>
                        <a:t>)</a:t>
                      </a:r>
                      <a:endParaRPr lang="en-IN" sz="1400" dirty="0">
                        <a:latin typeface="Arial" panose="020B0604020202020204" pitchFamily="34" charset="0"/>
                        <a:cs typeface="Arial" panose="020B0604020202020204" pitchFamily="34" charset="0"/>
                      </a:endParaRPr>
                    </a:p>
                  </a:txBody>
                  <a:tcPr>
                    <a:solidFill>
                      <a:schemeClr val="bg2"/>
                    </a:solidFill>
                  </a:tcPr>
                </a:tc>
                <a:tc>
                  <a:txBody>
                    <a:bodyPr/>
                    <a:lstStyle/>
                    <a:p>
                      <a:pPr algn="l"/>
                      <a:r>
                        <a:rPr lang="en-IN" sz="1400" dirty="0">
                          <a:latin typeface="Arial" panose="020B0604020202020204" pitchFamily="34" charset="0"/>
                          <a:cs typeface="Arial" panose="020B0604020202020204" pitchFamily="34" charset="0"/>
                        </a:rPr>
                        <a:t>Performed</a:t>
                      </a:r>
                      <a:r>
                        <a:rPr lang="en-IN" sz="1400" baseline="0" dirty="0">
                          <a:latin typeface="Arial" panose="020B0604020202020204" pitchFamily="34" charset="0"/>
                          <a:cs typeface="Arial" panose="020B0604020202020204" pitchFamily="34" charset="0"/>
                        </a:rPr>
                        <a:t> well in feature extraction.</a:t>
                      </a:r>
                    </a:p>
                    <a:p>
                      <a:pPr algn="l"/>
                      <a:r>
                        <a:rPr lang="en-IN" sz="1400" baseline="0" dirty="0">
                          <a:latin typeface="Arial" panose="020B0604020202020204" pitchFamily="34" charset="0"/>
                          <a:cs typeface="Arial" panose="020B0604020202020204" pitchFamily="34" charset="0"/>
                        </a:rPr>
                        <a:t>High accuracy but prone to overfitting and poor generalization</a:t>
                      </a:r>
                      <a:endParaRPr lang="en-IN" sz="1400" dirty="0">
                        <a:latin typeface="Arial" panose="020B0604020202020204" pitchFamily="34" charset="0"/>
                        <a:cs typeface="Arial" panose="020B0604020202020204" pitchFamily="34" charset="0"/>
                      </a:endParaRPr>
                    </a:p>
                  </a:txBody>
                  <a:tcPr>
                    <a:solidFill>
                      <a:schemeClr val="bg2"/>
                    </a:solidFill>
                  </a:tcPr>
                </a:tc>
                <a:extLst>
                  <a:ext uri="{0D108BD9-81ED-4DB2-BD59-A6C34878D82A}">
                    <a16:rowId xmlns:a16="http://schemas.microsoft.com/office/drawing/2014/main" val="10003"/>
                  </a:ext>
                </a:extLst>
              </a:tr>
              <a:tr h="922707">
                <a:tc>
                  <a:txBody>
                    <a:bodyPr/>
                    <a:lstStyle/>
                    <a:p>
                      <a:pPr algn="l"/>
                      <a:r>
                        <a:rPr lang="en-IN" sz="1400" dirty="0">
                          <a:latin typeface="Arial" panose="020B0604020202020204" pitchFamily="34" charset="0"/>
                          <a:cs typeface="Arial" panose="020B0604020202020204" pitchFamily="34" charset="0"/>
                        </a:rPr>
                        <a:t>Sharma et al.</a:t>
                      </a:r>
                    </a:p>
                  </a:txBody>
                  <a:tcPr>
                    <a:solidFill>
                      <a:schemeClr val="bg2"/>
                    </a:solidFill>
                  </a:tcPr>
                </a:tc>
                <a:tc>
                  <a:txBody>
                    <a:bodyPr/>
                    <a:lstStyle/>
                    <a:p>
                      <a:pPr algn="l"/>
                      <a:r>
                        <a:rPr lang="en-IN" sz="1400" dirty="0">
                          <a:latin typeface="Arial" panose="020B0604020202020204" pitchFamily="34" charset="0"/>
                          <a:cs typeface="Arial" panose="020B0604020202020204" pitchFamily="34" charset="0"/>
                        </a:rPr>
                        <a:t>2020</a:t>
                      </a:r>
                    </a:p>
                  </a:txBody>
                  <a:tcPr>
                    <a:solidFill>
                      <a:schemeClr val="bg2"/>
                    </a:solidFill>
                  </a:tcPr>
                </a:tc>
                <a:tc>
                  <a:txBody>
                    <a:bodyPr/>
                    <a:lstStyle/>
                    <a:p>
                      <a:pPr algn="l"/>
                      <a:r>
                        <a:rPr lang="en-IN" sz="1400" dirty="0">
                          <a:latin typeface="Arial" panose="020B0604020202020204" pitchFamily="34" charset="0"/>
                          <a:cs typeface="Arial" panose="020B0604020202020204" pitchFamily="34" charset="0"/>
                        </a:rPr>
                        <a:t>Platform for</a:t>
                      </a:r>
                      <a:r>
                        <a:rPr lang="en-IN" sz="1400" baseline="0" dirty="0">
                          <a:latin typeface="Arial" panose="020B0604020202020204" pitchFamily="34" charset="0"/>
                          <a:cs typeface="Arial" panose="020B0604020202020204" pitchFamily="34" charset="0"/>
                        </a:rPr>
                        <a:t> real time input and instant predictions</a:t>
                      </a:r>
                      <a:endParaRPr lang="en-IN" sz="1400" dirty="0">
                        <a:latin typeface="Arial" panose="020B0604020202020204" pitchFamily="34" charset="0"/>
                        <a:cs typeface="Arial" panose="020B0604020202020204" pitchFamily="34" charset="0"/>
                      </a:endParaRPr>
                    </a:p>
                  </a:txBody>
                  <a:tcPr>
                    <a:solidFill>
                      <a:schemeClr val="bg2"/>
                    </a:solidFill>
                  </a:tcPr>
                </a:tc>
                <a:tc>
                  <a:txBody>
                    <a:bodyPr/>
                    <a:lstStyle/>
                    <a:p>
                      <a:pPr algn="l"/>
                      <a:r>
                        <a:rPr lang="en-IN" sz="1400" dirty="0">
                          <a:latin typeface="Arial" panose="020B0604020202020204" pitchFamily="34" charset="0"/>
                          <a:cs typeface="Arial" panose="020B0604020202020204" pitchFamily="34" charset="0"/>
                        </a:rPr>
                        <a:t>Streamlit</a:t>
                      </a:r>
                    </a:p>
                  </a:txBody>
                  <a:tcPr>
                    <a:solidFill>
                      <a:schemeClr val="bg2"/>
                    </a:solidFill>
                  </a:tcPr>
                </a:tc>
                <a:tc>
                  <a:txBody>
                    <a:bodyPr/>
                    <a:lstStyle/>
                    <a:p>
                      <a:pPr algn="l"/>
                      <a:r>
                        <a:rPr lang="en-IN" sz="1400" dirty="0">
                          <a:latin typeface="Arial" panose="020B0604020202020204" pitchFamily="34" charset="0"/>
                          <a:cs typeface="Arial" panose="020B0604020202020204" pitchFamily="34" charset="0"/>
                        </a:rPr>
                        <a:t>Real time predictions with easy-to-use interface.</a:t>
                      </a:r>
                    </a:p>
                  </a:txBody>
                  <a:tcPr>
                    <a:solidFill>
                      <a:schemeClr val="bg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22432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FC07-1C88-97A5-8C02-6795AD217003}"/>
              </a:ext>
            </a:extLst>
          </p:cNvPr>
          <p:cNvSpPr>
            <a:spLocks noGrp="1"/>
          </p:cNvSpPr>
          <p:nvPr>
            <p:ph type="title"/>
          </p:nvPr>
        </p:nvSpPr>
        <p:spPr>
          <a:xfrm>
            <a:off x="338051" y="438655"/>
            <a:ext cx="8915400" cy="1143000"/>
          </a:xfrm>
        </p:spPr>
        <p:txBody>
          <a:bodyPr>
            <a:normAutofit/>
          </a:bodyPr>
          <a:lstStyle/>
          <a:p>
            <a:pPr algn="l"/>
            <a:r>
              <a:rPr lang="en-IN" sz="2800" b="1" dirty="0">
                <a:latin typeface="Arial" panose="020B0604020202020204" pitchFamily="34" charset="0"/>
                <a:ea typeface="Open sans" panose="020B0606030504020204" pitchFamily="34" charset="0"/>
                <a:cs typeface="Arial" panose="020B0604020202020204" pitchFamily="34" charset="0"/>
              </a:rPr>
              <a:t>i.</a:t>
            </a:r>
            <a:r>
              <a:rPr lang="en-IN" sz="2800" dirty="0">
                <a:latin typeface="Arial" panose="020B0604020202020204" pitchFamily="34" charset="0"/>
                <a:ea typeface="Open sans" panose="020B0606030504020204" pitchFamily="34" charset="0"/>
                <a:cs typeface="Arial" panose="020B0604020202020204" pitchFamily="34" charset="0"/>
              </a:rPr>
              <a:t> </a:t>
            </a:r>
            <a:r>
              <a:rPr lang="en-IN" sz="2800" b="1" dirty="0">
                <a:latin typeface="Arial" panose="020B0604020202020204" pitchFamily="34" charset="0"/>
                <a:ea typeface="Open sans" panose="020B0606030504020204" pitchFamily="34" charset="0"/>
                <a:cs typeface="Arial" panose="020B0604020202020204" pitchFamily="34" charset="0"/>
              </a:rPr>
              <a:t>PROBLEM STATEMENT</a:t>
            </a:r>
          </a:p>
        </p:txBody>
      </p:sp>
      <p:sp>
        <p:nvSpPr>
          <p:cNvPr id="3" name="Content Placeholder 2">
            <a:extLst>
              <a:ext uri="{FF2B5EF4-FFF2-40B4-BE49-F238E27FC236}">
                <a16:creationId xmlns:a16="http://schemas.microsoft.com/office/drawing/2014/main" id="{12DC9EBB-C12F-72F5-A1CA-1869CE2B5697}"/>
              </a:ext>
            </a:extLst>
          </p:cNvPr>
          <p:cNvSpPr>
            <a:spLocks noGrp="1"/>
          </p:cNvSpPr>
          <p:nvPr>
            <p:ph idx="1"/>
          </p:nvPr>
        </p:nvSpPr>
        <p:spPr>
          <a:xfrm>
            <a:off x="338051" y="2394065"/>
            <a:ext cx="5210157" cy="3831851"/>
          </a:xfrm>
        </p:spPr>
        <p:txBody>
          <a:bodyPr>
            <a:noAutofit/>
          </a:bodyPr>
          <a:lstStyle/>
          <a:p>
            <a:pPr marL="0" indent="0" algn="just">
              <a:buNone/>
            </a:pPr>
            <a:r>
              <a:rPr lang="en-US" sz="2000" b="0" dirty="0">
                <a:latin typeface="Arial" panose="020B0604020202020204" pitchFamily="34" charset="0"/>
                <a:ea typeface="Open sans" panose="020B0606030504020204" pitchFamily="34" charset="0"/>
                <a:cs typeface="Arial" panose="020B0604020202020204" pitchFamily="34" charset="0"/>
              </a:rPr>
              <a:t>The Healthcare industry faces significant challenges due to the increasing number of diseases. A comprehensive solution must be developed using machine learning system that utilizes multiple models to accurately predict the presence of various chronic diseases based on patient data including diagnostic information and x-ray images.</a:t>
            </a:r>
            <a:endParaRPr lang="en-IN" sz="2000" b="0" dirty="0">
              <a:latin typeface="Arial" panose="020B0604020202020204" pitchFamily="34" charset="0"/>
              <a:ea typeface="Open sans" panose="020B0606030504020204" pitchFamily="34" charset="0"/>
              <a:cs typeface="Arial" panose="020B0604020202020204" pitchFamily="34" charset="0"/>
            </a:endParaRPr>
          </a:p>
        </p:txBody>
      </p:sp>
      <p:pic>
        <p:nvPicPr>
          <p:cNvPr id="6" name="Content Placeholder 4">
            <a:extLst>
              <a:ext uri="{FF2B5EF4-FFF2-40B4-BE49-F238E27FC236}">
                <a16:creationId xmlns:a16="http://schemas.microsoft.com/office/drawing/2014/main" id="{71F2E876-3240-9833-842F-D4AF987A38B7}"/>
              </a:ext>
            </a:extLst>
          </p:cNvPr>
          <p:cNvPicPr>
            <a:picLocks noChangeAspect="1"/>
          </p:cNvPicPr>
          <p:nvPr/>
        </p:nvPicPr>
        <p:blipFill>
          <a:blip r:embed="rId2"/>
          <a:stretch>
            <a:fillRect/>
          </a:stretch>
        </p:blipFill>
        <p:spPr>
          <a:xfrm>
            <a:off x="5951913" y="2394065"/>
            <a:ext cx="3616036" cy="3075710"/>
          </a:xfrm>
          <a:prstGeom prst="rect">
            <a:avLst/>
          </a:prstGeom>
        </p:spPr>
      </p:pic>
    </p:spTree>
    <p:extLst>
      <p:ext uri="{BB962C8B-B14F-4D97-AF65-F5344CB8AC3E}">
        <p14:creationId xmlns:p14="http://schemas.microsoft.com/office/powerpoint/2010/main" val="28343995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TotalTime>
  <Words>2321</Words>
  <Application>Microsoft Office PowerPoint</Application>
  <PresentationFormat>A4 Paper (210x297 mm)</PresentationFormat>
  <Paragraphs>245</Paragraphs>
  <Slides>34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Open sans</vt:lpstr>
      <vt:lpstr>Roboto</vt:lpstr>
      <vt:lpstr>Office Theme</vt:lpstr>
      <vt:lpstr>Title : MULTI MODEL BASED DISEASE PREDICTION SYSTEM USING MACHINE LEARNING</vt:lpstr>
      <vt:lpstr>Contents</vt:lpstr>
      <vt:lpstr>PowerPoint Presentation</vt:lpstr>
      <vt:lpstr>VISION</vt:lpstr>
      <vt:lpstr>PowerPoint Presentation</vt:lpstr>
      <vt:lpstr>2. INTRODUCTION</vt:lpstr>
      <vt:lpstr>ii. ISSUES AND CHALLENGES </vt:lpstr>
      <vt:lpstr> 3. LITERATURE   REVIEW </vt:lpstr>
      <vt:lpstr>i. PROBLEM STATEMENT</vt:lpstr>
      <vt:lpstr> ii. OBJECTIVES</vt:lpstr>
      <vt:lpstr>4.OVERVIEW OF METHODOLOGY</vt:lpstr>
      <vt:lpstr>4. OVERVIEW OF METHODOLOGY</vt:lpstr>
      <vt:lpstr>PowerPoint Presentation</vt:lpstr>
      <vt:lpstr>Disease-Specific Models and Techniques</vt:lpstr>
      <vt:lpstr>PowerPoint Presentation</vt:lpstr>
      <vt:lpstr>PowerPoint Presentation</vt:lpstr>
      <vt:lpstr>PowerPoint Presentation</vt:lpstr>
      <vt:lpstr>PowerPoint Presentation</vt:lpstr>
      <vt:lpstr>PowerPoint Presentation</vt:lpstr>
      <vt:lpstr>PowerPoint Presentation</vt:lpstr>
      <vt:lpstr>DISEASE PREDICTION WORKING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MULTIPLE DISEASE PREDICTION SYSTEM</dc:title>
  <dc:creator>Nidhi</dc:creator>
  <cp:lastModifiedBy>hithashree devadiga</cp:lastModifiedBy>
  <cp:revision>68</cp:revision>
  <dcterms:modified xsi:type="dcterms:W3CDTF">2025-04-15T08:09:03Z</dcterms:modified>
</cp:coreProperties>
</file>